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28" r:id="rId3"/>
    <p:sldId id="259" r:id="rId4"/>
    <p:sldId id="262" r:id="rId5"/>
    <p:sldId id="301" r:id="rId6"/>
    <p:sldId id="300" r:id="rId7"/>
    <p:sldId id="302" r:id="rId8"/>
    <p:sldId id="305" r:id="rId9"/>
    <p:sldId id="306" r:id="rId10"/>
    <p:sldId id="264" r:id="rId11"/>
    <p:sldId id="265" r:id="rId12"/>
    <p:sldId id="266" r:id="rId13"/>
    <p:sldId id="268" r:id="rId14"/>
    <p:sldId id="274" r:id="rId15"/>
    <p:sldId id="269" r:id="rId16"/>
    <p:sldId id="326" r:id="rId17"/>
    <p:sldId id="329" r:id="rId18"/>
    <p:sldId id="330" r:id="rId19"/>
    <p:sldId id="331" r:id="rId20"/>
    <p:sldId id="327" r:id="rId21"/>
    <p:sldId id="273" r:id="rId22"/>
    <p:sldId id="275" r:id="rId23"/>
    <p:sldId id="299" r:id="rId24"/>
    <p:sldId id="314" r:id="rId25"/>
    <p:sldId id="315" r:id="rId26"/>
    <p:sldId id="317" r:id="rId27"/>
    <p:sldId id="303" r:id="rId28"/>
    <p:sldId id="309" r:id="rId29"/>
    <p:sldId id="318" r:id="rId30"/>
    <p:sldId id="323" r:id="rId31"/>
    <p:sldId id="325" r:id="rId32"/>
    <p:sldId id="310" r:id="rId33"/>
    <p:sldId id="324" r:id="rId3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20" autoAdjust="0"/>
  </p:normalViewPr>
  <p:slideViewPr>
    <p:cSldViewPr>
      <p:cViewPr varScale="1">
        <p:scale>
          <a:sx n="106" d="100"/>
          <a:sy n="106" d="100"/>
        </p:scale>
        <p:origin x="1764" y="-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610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539" y="1"/>
            <a:ext cx="3043343" cy="467610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AC7277EA-18E9-416B-AD86-94F1B8C90F57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493"/>
            <a:ext cx="3043343" cy="467609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539" y="8841493"/>
            <a:ext cx="3043343" cy="467609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987D3106-2C38-45CD-BD98-61C27623B3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47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539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B642E87E-A42E-4EE4-BEE8-66ABA44DBAA3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1491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539" y="8841491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EDA4505A-8EAC-4ACC-8E45-CC1BA6175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8693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7821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6726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050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41298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4393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576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200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5562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8329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4273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pPr marL="25400">
                <a:lnSpc>
                  <a:spcPct val="100000"/>
                </a:lnSpc>
              </a:pPr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52525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52525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pPr marL="25400">
                <a:lnSpc>
                  <a:spcPct val="100000"/>
                </a:lnSpc>
              </a:pPr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52525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pPr marL="25400">
                <a:lnSpc>
                  <a:spcPct val="100000"/>
                </a:lnSpc>
              </a:pPr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52525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pPr marL="25400">
                <a:lnSpc>
                  <a:spcPct val="100000"/>
                </a:lnSpc>
              </a:pPr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pPr marL="25400">
                <a:lnSpc>
                  <a:spcPct val="100000"/>
                </a:lnSpc>
              </a:pPr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53885" y="542798"/>
            <a:ext cx="8039734" cy="5756910"/>
          </a:xfrm>
          <a:custGeom>
            <a:avLst/>
            <a:gdLst/>
            <a:ahLst/>
            <a:cxnLst/>
            <a:rect l="l" t="t" r="r" b="b"/>
            <a:pathLst>
              <a:path w="8039734" h="5756910">
                <a:moveTo>
                  <a:pt x="0" y="5756402"/>
                </a:moveTo>
                <a:lnTo>
                  <a:pt x="8039734" y="5756402"/>
                </a:lnTo>
                <a:lnTo>
                  <a:pt x="8039734" y="0"/>
                </a:lnTo>
                <a:lnTo>
                  <a:pt x="0" y="0"/>
                </a:lnTo>
                <a:lnTo>
                  <a:pt x="0" y="5756402"/>
                </a:lnTo>
                <a:close/>
              </a:path>
            </a:pathLst>
          </a:custGeom>
          <a:ln w="15875">
            <a:solidFill>
              <a:srgbClr val="418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261358" y="3301"/>
            <a:ext cx="603097" cy="6824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261358" y="6175514"/>
            <a:ext cx="603097" cy="6824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278000" y="2354326"/>
            <a:ext cx="6596380" cy="0"/>
          </a:xfrm>
          <a:custGeom>
            <a:avLst/>
            <a:gdLst/>
            <a:ahLst/>
            <a:cxnLst/>
            <a:rect l="l" t="t" r="r" b="b"/>
            <a:pathLst>
              <a:path w="6596380">
                <a:moveTo>
                  <a:pt x="0" y="0"/>
                </a:moveTo>
                <a:lnTo>
                  <a:pt x="6595999" y="0"/>
                </a:lnTo>
              </a:path>
            </a:pathLst>
          </a:custGeom>
          <a:ln w="15875">
            <a:solidFill>
              <a:srgbClr val="418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24965" y="1023217"/>
            <a:ext cx="5894069" cy="114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252525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86002" y="2520890"/>
            <a:ext cx="6571995" cy="2874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52525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1881" y="6006475"/>
            <a:ext cx="219075" cy="19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pPr marL="25400">
                <a:lnSpc>
                  <a:spcPct val="100000"/>
                </a:lnSpc>
              </a:pPr>
              <a:t>‹#›</a:t>
            </a:fld>
            <a:endParaRPr spc="-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ascba.org/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scba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Webmaster@lascba.or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ex.org/character-and-fitness/jurisdiction/la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Application@Lascba.org" TargetMode="External"/><Relationship Id="rId2" Type="http://schemas.openxmlformats.org/officeDocument/2006/relationships/hyperlink" Target="mailto:Intake@Ncbex.or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Application@Lascba.or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scba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bex.org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ascba.org/Admissions.aspx?tab=rulexvi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ex.org/exams/mpre/registration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RPattison@Lascba.or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dabney@Lascba.org" TargetMode="External"/><Relationship Id="rId5" Type="http://schemas.openxmlformats.org/officeDocument/2006/relationships/hyperlink" Target="mailto:DLeeper@Lascba.org" TargetMode="External"/><Relationship Id="rId4" Type="http://schemas.openxmlformats.org/officeDocument/2006/relationships/hyperlink" Target="mailto:RLorig@Lascba.or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lrocha@lasc.or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king@lsba.org" TargetMode="External"/><Relationship Id="rId4" Type="http://schemas.openxmlformats.org/officeDocument/2006/relationships/hyperlink" Target="mailto:bgrodsky@taggartmorton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515491" y="1520444"/>
            <a:ext cx="6113145" cy="3818890"/>
          </a:xfrm>
          <a:custGeom>
            <a:avLst/>
            <a:gdLst/>
            <a:ahLst/>
            <a:cxnLst/>
            <a:rect l="l" t="t" r="r" b="b"/>
            <a:pathLst>
              <a:path w="6113145" h="3818890">
                <a:moveTo>
                  <a:pt x="0" y="3818509"/>
                </a:moveTo>
                <a:lnTo>
                  <a:pt x="6112891" y="3818509"/>
                </a:lnTo>
                <a:lnTo>
                  <a:pt x="6112891" y="0"/>
                </a:lnTo>
                <a:lnTo>
                  <a:pt x="0" y="0"/>
                </a:lnTo>
                <a:lnTo>
                  <a:pt x="0" y="3818509"/>
                </a:lnTo>
                <a:close/>
              </a:path>
            </a:pathLst>
          </a:custGeom>
          <a:ln w="15875">
            <a:solidFill>
              <a:srgbClr val="418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64914" y="3429"/>
            <a:ext cx="609282" cy="1660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4914" y="5197221"/>
            <a:ext cx="609282" cy="16607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19300" y="3471926"/>
            <a:ext cx="5113655" cy="0"/>
          </a:xfrm>
          <a:custGeom>
            <a:avLst/>
            <a:gdLst/>
            <a:ahLst/>
            <a:cxnLst/>
            <a:rect l="l" t="t" r="r" b="b"/>
            <a:pathLst>
              <a:path w="5113655">
                <a:moveTo>
                  <a:pt x="0" y="0"/>
                </a:moveTo>
                <a:lnTo>
                  <a:pt x="5113401" y="0"/>
                </a:lnTo>
              </a:path>
            </a:pathLst>
          </a:custGeom>
          <a:ln w="15875">
            <a:solidFill>
              <a:srgbClr val="418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72664" y="1692781"/>
            <a:ext cx="4739005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ct val="100000"/>
              </a:lnSpc>
            </a:pPr>
            <a:r>
              <a:rPr sz="4000" spc="3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4000" spc="-30" dirty="0">
                <a:solidFill>
                  <a:srgbClr val="252525"/>
                </a:solidFill>
                <a:latin typeface="Garamond"/>
                <a:cs typeface="Garamond"/>
              </a:rPr>
              <a:t>h</a:t>
            </a:r>
            <a:r>
              <a:rPr sz="4000" spc="-2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40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4000" spc="-20" dirty="0">
                <a:solidFill>
                  <a:srgbClr val="252525"/>
                </a:solidFill>
                <a:latin typeface="Garamond"/>
                <a:cs typeface="Garamond"/>
              </a:rPr>
              <a:t>Loui</a:t>
            </a:r>
            <a:r>
              <a:rPr sz="4000" spc="-30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z="4000" dirty="0">
                <a:solidFill>
                  <a:srgbClr val="252525"/>
                </a:solidFill>
                <a:latin typeface="Garamond"/>
                <a:cs typeface="Garamond"/>
              </a:rPr>
              <a:t>iana</a:t>
            </a:r>
            <a:r>
              <a:rPr sz="40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4000" spc="-20" dirty="0">
                <a:solidFill>
                  <a:srgbClr val="252525"/>
                </a:solidFill>
                <a:latin typeface="Garamond"/>
                <a:cs typeface="Garamond"/>
              </a:rPr>
              <a:t>Bar</a:t>
            </a:r>
            <a:endParaRPr sz="4000" dirty="0">
              <a:latin typeface="Garamond"/>
              <a:cs typeface="Garamond"/>
            </a:endParaRPr>
          </a:p>
          <a:p>
            <a:pPr algn="ctr">
              <a:lnSpc>
                <a:spcPct val="100000"/>
              </a:lnSpc>
            </a:pPr>
            <a:r>
              <a:rPr sz="4000" spc="-3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4000" spc="-15" dirty="0">
                <a:solidFill>
                  <a:srgbClr val="252525"/>
                </a:solidFill>
                <a:latin typeface="Garamond"/>
                <a:cs typeface="Garamond"/>
              </a:rPr>
              <a:t>d</a:t>
            </a:r>
            <a:r>
              <a:rPr sz="4000" spc="-20" dirty="0">
                <a:solidFill>
                  <a:srgbClr val="252525"/>
                </a:solidFill>
                <a:latin typeface="Garamond"/>
                <a:cs typeface="Garamond"/>
              </a:rPr>
              <a:t>mis</a:t>
            </a:r>
            <a:r>
              <a:rPr sz="4000" spc="-25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z="4000" spc="-20" dirty="0">
                <a:solidFill>
                  <a:srgbClr val="252525"/>
                </a:solidFill>
                <a:latin typeface="Garamond"/>
                <a:cs typeface="Garamond"/>
              </a:rPr>
              <a:t>ions</a:t>
            </a:r>
            <a:r>
              <a:rPr sz="4000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4000" spc="-25" dirty="0">
                <a:solidFill>
                  <a:srgbClr val="252525"/>
                </a:solidFill>
                <a:latin typeface="Garamond"/>
                <a:cs typeface="Garamond"/>
              </a:rPr>
              <a:t>Application</a:t>
            </a:r>
            <a:endParaRPr sz="4000" dirty="0">
              <a:latin typeface="Garamond"/>
              <a:cs typeface="Garamon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79341" y="2912235"/>
            <a:ext cx="153479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0" dirty="0">
                <a:solidFill>
                  <a:srgbClr val="252525"/>
                </a:solidFill>
                <a:latin typeface="Garamond"/>
                <a:cs typeface="Garamond"/>
              </a:rPr>
              <a:t>Process</a:t>
            </a:r>
            <a:endParaRPr sz="4000">
              <a:latin typeface="Garamond"/>
              <a:cs typeface="Garamon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01693" y="3647585"/>
            <a:ext cx="4290695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spc="20" dirty="0">
                <a:latin typeface="Garamond"/>
                <a:cs typeface="Garamond"/>
              </a:rPr>
              <a:t>T</a:t>
            </a:r>
            <a:r>
              <a:rPr sz="1400" spc="-5" dirty="0">
                <a:latin typeface="Garamond"/>
                <a:cs typeface="Garamond"/>
              </a:rPr>
              <a:t>h</a:t>
            </a:r>
            <a:r>
              <a:rPr sz="1400" dirty="0">
                <a:latin typeface="Garamond"/>
                <a:cs typeface="Garamond"/>
              </a:rPr>
              <a:t>e</a:t>
            </a:r>
            <a:r>
              <a:rPr sz="1400" spc="-25" dirty="0">
                <a:latin typeface="Garamond"/>
                <a:cs typeface="Garamond"/>
              </a:rPr>
              <a:t> </a:t>
            </a:r>
            <a:r>
              <a:rPr sz="1400" dirty="0">
                <a:latin typeface="Garamond"/>
                <a:cs typeface="Garamond"/>
              </a:rPr>
              <a:t>Lo</a:t>
            </a:r>
            <a:r>
              <a:rPr sz="1400" spc="-5" dirty="0">
                <a:latin typeface="Garamond"/>
                <a:cs typeface="Garamond"/>
              </a:rPr>
              <a:t>u</a:t>
            </a:r>
            <a:r>
              <a:rPr sz="1400" dirty="0">
                <a:latin typeface="Garamond"/>
                <a:cs typeface="Garamond"/>
              </a:rPr>
              <a:t>isi</a:t>
            </a:r>
            <a:r>
              <a:rPr sz="1400" spc="5" dirty="0">
                <a:latin typeface="Garamond"/>
                <a:cs typeface="Garamond"/>
              </a:rPr>
              <a:t>a</a:t>
            </a:r>
            <a:r>
              <a:rPr sz="1400" spc="-5" dirty="0">
                <a:latin typeface="Garamond"/>
                <a:cs typeface="Garamond"/>
              </a:rPr>
              <a:t>n</a:t>
            </a:r>
            <a:r>
              <a:rPr sz="1400" dirty="0">
                <a:latin typeface="Garamond"/>
                <a:cs typeface="Garamond"/>
              </a:rPr>
              <a:t>a</a:t>
            </a:r>
            <a:r>
              <a:rPr sz="1400" spc="-10" dirty="0">
                <a:latin typeface="Garamond"/>
                <a:cs typeface="Garamond"/>
              </a:rPr>
              <a:t> </a:t>
            </a:r>
            <a:r>
              <a:rPr sz="1400" dirty="0">
                <a:latin typeface="Garamond"/>
                <a:cs typeface="Garamond"/>
              </a:rPr>
              <a:t>S</a:t>
            </a:r>
            <a:r>
              <a:rPr sz="1400" spc="-10" dirty="0">
                <a:latin typeface="Garamond"/>
                <a:cs typeface="Garamond"/>
              </a:rPr>
              <a:t>u</a:t>
            </a:r>
            <a:r>
              <a:rPr sz="1400" spc="-5" dirty="0">
                <a:latin typeface="Garamond"/>
                <a:cs typeface="Garamond"/>
              </a:rPr>
              <a:t>prem</a:t>
            </a:r>
            <a:r>
              <a:rPr sz="1400" dirty="0">
                <a:latin typeface="Garamond"/>
                <a:cs typeface="Garamond"/>
              </a:rPr>
              <a:t>e</a:t>
            </a:r>
            <a:r>
              <a:rPr sz="1400" spc="-10" dirty="0">
                <a:latin typeface="Garamond"/>
                <a:cs typeface="Garamond"/>
              </a:rPr>
              <a:t> C</a:t>
            </a:r>
            <a:r>
              <a:rPr sz="1400" spc="-5" dirty="0">
                <a:latin typeface="Garamond"/>
                <a:cs typeface="Garamond"/>
              </a:rPr>
              <a:t>ou</a:t>
            </a:r>
            <a:r>
              <a:rPr sz="1400" spc="15" dirty="0">
                <a:latin typeface="Garamond"/>
                <a:cs typeface="Garamond"/>
              </a:rPr>
              <a:t>r</a:t>
            </a:r>
            <a:r>
              <a:rPr sz="1400" dirty="0">
                <a:latin typeface="Garamond"/>
                <a:cs typeface="Garamond"/>
              </a:rPr>
              <a:t>t</a:t>
            </a:r>
            <a:r>
              <a:rPr sz="1400" spc="-5" dirty="0">
                <a:latin typeface="Garamond"/>
                <a:cs typeface="Garamond"/>
              </a:rPr>
              <a:t> </a:t>
            </a:r>
            <a:r>
              <a:rPr sz="1400" spc="-10" dirty="0">
                <a:latin typeface="Garamond"/>
                <a:cs typeface="Garamond"/>
              </a:rPr>
              <a:t>C</a:t>
            </a:r>
            <a:r>
              <a:rPr sz="1400" spc="-5" dirty="0">
                <a:latin typeface="Garamond"/>
                <a:cs typeface="Garamond"/>
              </a:rPr>
              <a:t>om</a:t>
            </a:r>
            <a:r>
              <a:rPr sz="1400" spc="-10" dirty="0">
                <a:latin typeface="Garamond"/>
                <a:cs typeface="Garamond"/>
              </a:rPr>
              <a:t>m</a:t>
            </a:r>
            <a:r>
              <a:rPr sz="1400" dirty="0">
                <a:latin typeface="Garamond"/>
                <a:cs typeface="Garamond"/>
              </a:rPr>
              <a:t>ittee</a:t>
            </a:r>
            <a:r>
              <a:rPr sz="1400" spc="-15" dirty="0">
                <a:latin typeface="Garamond"/>
                <a:cs typeface="Garamond"/>
              </a:rPr>
              <a:t> </a:t>
            </a:r>
            <a:r>
              <a:rPr sz="1400" spc="-5" dirty="0">
                <a:latin typeface="Garamond"/>
                <a:cs typeface="Garamond"/>
              </a:rPr>
              <a:t>o</a:t>
            </a:r>
            <a:r>
              <a:rPr sz="1400" dirty="0">
                <a:latin typeface="Garamond"/>
                <a:cs typeface="Garamond"/>
              </a:rPr>
              <a:t>n</a:t>
            </a:r>
            <a:r>
              <a:rPr sz="1400" spc="-10" dirty="0">
                <a:latin typeface="Garamond"/>
                <a:cs typeface="Garamond"/>
              </a:rPr>
              <a:t> </a:t>
            </a:r>
            <a:r>
              <a:rPr sz="1400" dirty="0">
                <a:latin typeface="Garamond"/>
                <a:cs typeface="Garamond"/>
              </a:rPr>
              <a:t>Bar</a:t>
            </a:r>
            <a:r>
              <a:rPr sz="1400" spc="-5" dirty="0">
                <a:latin typeface="Garamond"/>
                <a:cs typeface="Garamond"/>
              </a:rPr>
              <a:t> Admiss</a:t>
            </a:r>
            <a:r>
              <a:rPr sz="1400" spc="5" dirty="0">
                <a:latin typeface="Garamond"/>
                <a:cs typeface="Garamond"/>
              </a:rPr>
              <a:t>i</a:t>
            </a:r>
            <a:r>
              <a:rPr sz="1400" spc="-5" dirty="0">
                <a:latin typeface="Garamond"/>
                <a:cs typeface="Garamond"/>
              </a:rPr>
              <a:t>o</a:t>
            </a:r>
            <a:r>
              <a:rPr sz="1400" dirty="0">
                <a:latin typeface="Garamond"/>
                <a:cs typeface="Garamond"/>
              </a:rPr>
              <a:t>ns</a:t>
            </a:r>
            <a:endParaRPr lang="en-US" sz="1400" dirty="0">
              <a:latin typeface="Garamond"/>
              <a:cs typeface="Garamond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latin typeface="Garamond"/>
                <a:cs typeface="Garamond"/>
              </a:rPr>
              <a:t>2800 </a:t>
            </a:r>
            <a:r>
              <a:rPr sz="1400" spc="-114" dirty="0">
                <a:latin typeface="Garamond"/>
                <a:cs typeface="Garamond"/>
              </a:rPr>
              <a:t>V</a:t>
            </a:r>
            <a:r>
              <a:rPr sz="1400" dirty="0">
                <a:latin typeface="Garamond"/>
                <a:cs typeface="Garamond"/>
              </a:rPr>
              <a:t>eter</a:t>
            </a:r>
            <a:r>
              <a:rPr sz="1400" spc="5" dirty="0">
                <a:latin typeface="Garamond"/>
                <a:cs typeface="Garamond"/>
              </a:rPr>
              <a:t>a</a:t>
            </a:r>
            <a:r>
              <a:rPr sz="1400" spc="-5" dirty="0">
                <a:latin typeface="Garamond"/>
                <a:cs typeface="Garamond"/>
              </a:rPr>
              <a:t>n</a:t>
            </a:r>
            <a:r>
              <a:rPr sz="1400" dirty="0">
                <a:latin typeface="Garamond"/>
                <a:cs typeface="Garamond"/>
              </a:rPr>
              <a:t>s</a:t>
            </a:r>
            <a:r>
              <a:rPr sz="1400" spc="-10" dirty="0">
                <a:latin typeface="Garamond"/>
                <a:cs typeface="Garamond"/>
              </a:rPr>
              <a:t> </a:t>
            </a:r>
            <a:r>
              <a:rPr sz="1400" spc="5" dirty="0">
                <a:latin typeface="Garamond"/>
                <a:cs typeface="Garamond"/>
              </a:rPr>
              <a:t>M</a:t>
            </a:r>
            <a:r>
              <a:rPr sz="1400" dirty="0">
                <a:latin typeface="Garamond"/>
                <a:cs typeface="Garamond"/>
              </a:rPr>
              <a:t>emori</a:t>
            </a:r>
            <a:r>
              <a:rPr sz="1400" spc="5" dirty="0">
                <a:latin typeface="Garamond"/>
                <a:cs typeface="Garamond"/>
              </a:rPr>
              <a:t>a</a:t>
            </a:r>
            <a:r>
              <a:rPr sz="1400" dirty="0">
                <a:latin typeface="Garamond"/>
                <a:cs typeface="Garamond"/>
              </a:rPr>
              <a:t>l</a:t>
            </a:r>
            <a:r>
              <a:rPr sz="1400" spc="-25" dirty="0">
                <a:latin typeface="Garamond"/>
                <a:cs typeface="Garamond"/>
              </a:rPr>
              <a:t> </a:t>
            </a:r>
            <a:r>
              <a:rPr sz="1400" dirty="0">
                <a:latin typeface="Garamond"/>
                <a:cs typeface="Garamond"/>
              </a:rPr>
              <a:t>Bl</a:t>
            </a:r>
            <a:r>
              <a:rPr sz="1400" spc="-20" dirty="0">
                <a:latin typeface="Garamond"/>
                <a:cs typeface="Garamond"/>
              </a:rPr>
              <a:t>v</a:t>
            </a:r>
            <a:r>
              <a:rPr sz="1400" dirty="0">
                <a:latin typeface="Garamond"/>
                <a:cs typeface="Garamond"/>
              </a:rPr>
              <a:t>d., S</a:t>
            </a:r>
            <a:r>
              <a:rPr lang="en-US" sz="1400" spc="-5" dirty="0">
                <a:latin typeface="Garamond"/>
                <a:cs typeface="Garamond"/>
              </a:rPr>
              <a:t>uite </a:t>
            </a:r>
            <a:r>
              <a:rPr sz="1400" dirty="0">
                <a:latin typeface="Garamond"/>
                <a:cs typeface="Garamond"/>
              </a:rPr>
              <a:t>3</a:t>
            </a:r>
            <a:r>
              <a:rPr lang="en-US" sz="1400" dirty="0">
                <a:latin typeface="Garamond"/>
                <a:cs typeface="Garamond"/>
              </a:rPr>
              <a:t>40</a:t>
            </a:r>
            <a:r>
              <a:rPr sz="1400" dirty="0">
                <a:latin typeface="Garamond"/>
                <a:cs typeface="Garamond"/>
              </a:rPr>
              <a:t> </a:t>
            </a:r>
            <a:endParaRPr lang="en-US" sz="1400" dirty="0">
              <a:latin typeface="Garamond"/>
              <a:cs typeface="Garamond"/>
            </a:endParaRPr>
          </a:p>
          <a:p>
            <a:pPr algn="ctr">
              <a:lnSpc>
                <a:spcPct val="100000"/>
              </a:lnSpc>
            </a:pPr>
            <a:r>
              <a:rPr sz="1400" spc="5" dirty="0">
                <a:latin typeface="Garamond"/>
                <a:cs typeface="Garamond"/>
              </a:rPr>
              <a:t>M</a:t>
            </a:r>
            <a:r>
              <a:rPr sz="1400" dirty="0">
                <a:latin typeface="Garamond"/>
                <a:cs typeface="Garamond"/>
              </a:rPr>
              <a:t>et</a:t>
            </a:r>
            <a:r>
              <a:rPr sz="1400" spc="5" dirty="0">
                <a:latin typeface="Garamond"/>
                <a:cs typeface="Garamond"/>
              </a:rPr>
              <a:t>a</a:t>
            </a:r>
            <a:r>
              <a:rPr sz="1400" dirty="0">
                <a:latin typeface="Garamond"/>
                <a:cs typeface="Garamond"/>
              </a:rPr>
              <a:t>iri</a:t>
            </a:r>
            <a:r>
              <a:rPr sz="1400" spc="-25" dirty="0">
                <a:latin typeface="Garamond"/>
                <a:cs typeface="Garamond"/>
              </a:rPr>
              <a:t>e</a:t>
            </a:r>
            <a:r>
              <a:rPr sz="1400" dirty="0">
                <a:latin typeface="Garamond"/>
                <a:cs typeface="Garamond"/>
              </a:rPr>
              <a:t>,</a:t>
            </a:r>
            <a:r>
              <a:rPr sz="1400" spc="-25" dirty="0">
                <a:latin typeface="Garamond"/>
                <a:cs typeface="Garamond"/>
              </a:rPr>
              <a:t> </a:t>
            </a:r>
            <a:r>
              <a:rPr sz="1400" dirty="0">
                <a:latin typeface="Garamond"/>
                <a:cs typeface="Garamond"/>
              </a:rPr>
              <a:t>LA  70002</a:t>
            </a:r>
            <a:endParaRPr lang="en-US" sz="1400" dirty="0">
              <a:latin typeface="Garamond"/>
              <a:cs typeface="Garamond"/>
            </a:endParaRPr>
          </a:p>
          <a:p>
            <a:pPr marL="809625" marR="802640" algn="ctr">
              <a:lnSpc>
                <a:spcPct val="100000"/>
              </a:lnSpc>
            </a:pPr>
            <a:r>
              <a:rPr lang="en-US" sz="1400" dirty="0">
                <a:latin typeface="Garamond"/>
                <a:cs typeface="Garamond"/>
              </a:rPr>
              <a:t>504-830-5463</a:t>
            </a:r>
          </a:p>
          <a:p>
            <a:pPr marL="809625" marR="802640" algn="ctr">
              <a:lnSpc>
                <a:spcPct val="100000"/>
              </a:lnSpc>
            </a:pPr>
            <a:r>
              <a:rPr lang="en-US" sz="1400" dirty="0">
                <a:solidFill>
                  <a:srgbClr val="FF0000"/>
                </a:solidFill>
                <a:latin typeface="Garamond"/>
                <a:cs typeface="Garam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www.Lascba.org</a:t>
            </a:r>
            <a:endParaRPr lang="en-US" sz="1400" dirty="0">
              <a:solidFill>
                <a:srgbClr val="FF0000"/>
              </a:solidFill>
              <a:latin typeface="Garamond"/>
              <a:cs typeface="Garamond"/>
            </a:endParaRPr>
          </a:p>
          <a:p>
            <a:pPr marL="809625" marR="802640" algn="ctr">
              <a:lnSpc>
                <a:spcPct val="100000"/>
              </a:lnSpc>
            </a:pPr>
            <a:endParaRPr sz="1000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20" rIns="0" bIns="0" rtlCol="0">
            <a:spAutoFit/>
          </a:bodyPr>
          <a:lstStyle/>
          <a:p>
            <a:pPr marL="1126490">
              <a:lnSpc>
                <a:spcPct val="100000"/>
              </a:lnSpc>
            </a:pPr>
            <a:r>
              <a:rPr spc="-35" dirty="0"/>
              <a:t>C&amp;</a:t>
            </a:r>
            <a:r>
              <a:rPr spc="-25" dirty="0"/>
              <a:t>F</a:t>
            </a:r>
            <a:r>
              <a:rPr spc="-15" dirty="0"/>
              <a:t> I</a:t>
            </a:r>
            <a:r>
              <a:rPr spc="-75" dirty="0"/>
              <a:t>n</a:t>
            </a:r>
            <a:r>
              <a:rPr spc="-95" dirty="0"/>
              <a:t>v</a:t>
            </a:r>
            <a:r>
              <a:rPr spc="-15" dirty="0"/>
              <a:t>est</a:t>
            </a:r>
            <a:r>
              <a:rPr spc="-25" dirty="0"/>
              <a:t>i</a:t>
            </a:r>
            <a:r>
              <a:rPr spc="55" dirty="0"/>
              <a:t>g</a:t>
            </a:r>
            <a:r>
              <a:rPr spc="-25" dirty="0"/>
              <a:t>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77200" y="5943600"/>
            <a:ext cx="22529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endParaRPr lang="en-US" sz="1400" dirty="0">
              <a:latin typeface="Garamond" panose="02020404030301010803" pitchFamily="18" charset="0"/>
              <a:cs typeface="Tw Cen MT"/>
            </a:endParaRPr>
          </a:p>
          <a:p>
            <a:pPr marL="25400">
              <a:lnSpc>
                <a:spcPct val="100000"/>
              </a:lnSpc>
            </a:pPr>
            <a:endParaRPr sz="1400" dirty="0">
              <a:latin typeface="Garamond" panose="02020404030301010803" pitchFamily="18" charset="0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5267" y="2521493"/>
            <a:ext cx="6629400" cy="3516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 algn="just">
              <a:lnSpc>
                <a:spcPct val="100000"/>
              </a:lnSpc>
              <a:buClr>
                <a:srgbClr val="4189B3"/>
              </a:buClr>
              <a:buSzPct val="113636"/>
              <a:buFont typeface="Arial"/>
              <a:buChar char="•"/>
              <a:tabLst>
                <a:tab pos="299720" algn="l"/>
              </a:tabLst>
            </a:pPr>
            <a:r>
              <a:rPr spc="-20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pc="-20" dirty="0">
                <a:solidFill>
                  <a:srgbClr val="252525"/>
                </a:solidFill>
                <a:latin typeface="Garamond"/>
                <a:cs typeface="Garamond"/>
              </a:rPr>
              <a:t> pa</a:t>
            </a:r>
            <a:r>
              <a:rPr spc="3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pc="-20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f</a:t>
            </a:r>
            <a:r>
              <a:rPr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pc="-26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pc="-25" dirty="0">
                <a:solidFill>
                  <a:srgbClr val="252525"/>
                </a:solidFill>
                <a:latin typeface="Garamond"/>
                <a:cs typeface="Garamond"/>
              </a:rPr>
              <a:t>h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scre</a:t>
            </a:r>
            <a:r>
              <a:rPr spc="-2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pc="-15" dirty="0">
                <a:solidFill>
                  <a:srgbClr val="252525"/>
                </a:solidFill>
                <a:latin typeface="Garamond"/>
                <a:cs typeface="Garamond"/>
              </a:rPr>
              <a:t>ni</a:t>
            </a:r>
            <a:r>
              <a:rPr spc="-25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g</a:t>
            </a:r>
            <a:r>
              <a:rPr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pc="-15" dirty="0">
                <a:solidFill>
                  <a:srgbClr val="252525"/>
                </a:solidFill>
                <a:latin typeface="Garamond"/>
                <a:cs typeface="Garamond"/>
              </a:rPr>
              <a:t>pr</a:t>
            </a:r>
            <a:r>
              <a:rPr spc="-25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spc="-2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pc="-80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pc="-5" dirty="0">
                <a:solidFill>
                  <a:srgbClr val="252525"/>
                </a:solidFill>
                <a:latin typeface="Garamond"/>
                <a:cs typeface="Garamond"/>
              </a:rPr>
              <a:t>,</a:t>
            </a:r>
            <a:r>
              <a:rPr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pc="-1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pc="-25" dirty="0">
                <a:solidFill>
                  <a:srgbClr val="252525"/>
                </a:solidFill>
                <a:latin typeface="Garamond"/>
                <a:cs typeface="Garamond"/>
              </a:rPr>
              <a:t>p</a:t>
            </a:r>
            <a:r>
              <a:rPr spc="-15" dirty="0">
                <a:solidFill>
                  <a:srgbClr val="252525"/>
                </a:solidFill>
                <a:latin typeface="Garamond"/>
                <a:cs typeface="Garamond"/>
              </a:rPr>
              <a:t>plic</a:t>
            </a:r>
            <a:r>
              <a:rPr spc="-20" dirty="0">
                <a:solidFill>
                  <a:srgbClr val="252525"/>
                </a:solidFill>
                <a:latin typeface="Garamond"/>
                <a:cs typeface="Garamond"/>
              </a:rPr>
              <a:t>ant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pc="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pc="-45" dirty="0">
                <a:solidFill>
                  <a:srgbClr val="252525"/>
                </a:solidFill>
                <a:latin typeface="Garamond"/>
                <a:cs typeface="Garamond"/>
              </a:rPr>
              <a:t>m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ust submit</a:t>
            </a:r>
            <a:r>
              <a:rPr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lang="en-US" spc="-10" dirty="0">
                <a:solidFill>
                  <a:srgbClr val="252525"/>
                </a:solidFill>
                <a:latin typeface="Garamond"/>
                <a:cs typeface="Garamond"/>
              </a:rPr>
              <a:t>n electronic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pc="-8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equest</a:t>
            </a:r>
            <a:r>
              <a:rPr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for</a:t>
            </a:r>
            <a:r>
              <a:rPr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Pr</a:t>
            </a:r>
            <a:r>
              <a:rPr spc="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pc="-20" dirty="0">
                <a:solidFill>
                  <a:srgbClr val="252525"/>
                </a:solidFill>
                <a:latin typeface="Garamond"/>
                <a:cs typeface="Garamond"/>
              </a:rPr>
              <a:t>pa</a:t>
            </a:r>
            <a:r>
              <a:rPr spc="-1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pc="-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tion</a:t>
            </a:r>
            <a:r>
              <a:rPr spc="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pc="-20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f</a:t>
            </a:r>
            <a:r>
              <a:rPr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pc="-20" dirty="0">
                <a:solidFill>
                  <a:srgbClr val="252525"/>
                </a:solidFill>
                <a:latin typeface="Garamond"/>
                <a:cs typeface="Garamond"/>
              </a:rPr>
              <a:t>Cha</a:t>
            </a:r>
            <a:r>
              <a:rPr spc="-15" dirty="0">
                <a:solidFill>
                  <a:srgbClr val="252525"/>
                </a:solidFill>
                <a:latin typeface="Garamond"/>
                <a:cs typeface="Garamond"/>
              </a:rPr>
              <a:t>racte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pc="5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pc="-8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pc="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pc="-20" dirty="0">
                <a:solidFill>
                  <a:srgbClr val="252525"/>
                </a:solidFill>
                <a:latin typeface="Garamond"/>
                <a:cs typeface="Garamond"/>
              </a:rPr>
              <a:t>p</a:t>
            </a:r>
            <a:r>
              <a:rPr spc="-25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pc="3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pc="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(</a:t>
            </a:r>
            <a:r>
              <a:rPr spc="-20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ka </a:t>
            </a:r>
            <a:r>
              <a:rPr spc="-20" dirty="0">
                <a:solidFill>
                  <a:srgbClr val="252525"/>
                </a:solidFill>
                <a:latin typeface="Garamond"/>
                <a:cs typeface="Garamond"/>
              </a:rPr>
              <a:t>Ch</a:t>
            </a:r>
            <a:r>
              <a:rPr spc="-2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pc="-15" dirty="0">
                <a:solidFill>
                  <a:srgbClr val="252525"/>
                </a:solidFill>
                <a:latin typeface="Garamond"/>
                <a:cs typeface="Garamond"/>
              </a:rPr>
              <a:t>rac</a:t>
            </a:r>
            <a:r>
              <a:rPr spc="-2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er</a:t>
            </a:r>
            <a:r>
              <a:rPr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pc="-1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pc="-25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spc="-15" dirty="0">
                <a:solidFill>
                  <a:srgbClr val="252525"/>
                </a:solidFill>
                <a:latin typeface="Garamond"/>
                <a:cs typeface="Garamond"/>
              </a:rPr>
              <a:t>d</a:t>
            </a:r>
            <a:r>
              <a:rPr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Fit</a:t>
            </a:r>
            <a:r>
              <a:rPr spc="-30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ess</a:t>
            </a:r>
            <a:r>
              <a:rPr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pc="-15" dirty="0">
                <a:solidFill>
                  <a:srgbClr val="252525"/>
                </a:solidFill>
                <a:latin typeface="Garamond"/>
                <a:cs typeface="Garamond"/>
              </a:rPr>
              <a:t>Applica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ti</a:t>
            </a:r>
            <a:r>
              <a:rPr spc="-30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pc="-20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)</a:t>
            </a:r>
            <a:r>
              <a:rPr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to</a:t>
            </a:r>
            <a:r>
              <a:rPr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pc="-20" dirty="0">
                <a:solidFill>
                  <a:srgbClr val="252525"/>
                </a:solidFill>
                <a:latin typeface="Garamond"/>
                <a:cs typeface="Garamond"/>
              </a:rPr>
              <a:t>NC</a:t>
            </a:r>
            <a:r>
              <a:rPr spc="-30" dirty="0">
                <a:solidFill>
                  <a:srgbClr val="252525"/>
                </a:solidFill>
                <a:latin typeface="Garamond"/>
                <a:cs typeface="Garamond"/>
              </a:rPr>
              <a:t>B</a:t>
            </a:r>
            <a:r>
              <a:rPr spc="-1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 (N</a:t>
            </a:r>
            <a:r>
              <a:rPr spc="-2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ti</a:t>
            </a:r>
            <a:r>
              <a:rPr spc="-30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pc="-20" dirty="0">
                <a:solidFill>
                  <a:srgbClr val="252525"/>
                </a:solidFill>
                <a:latin typeface="Garamond"/>
                <a:cs typeface="Garamond"/>
              </a:rPr>
              <a:t>na</a:t>
            </a:r>
            <a:r>
              <a:rPr spc="-5" dirty="0">
                <a:solidFill>
                  <a:srgbClr val="252525"/>
                </a:solidFill>
                <a:latin typeface="Garamond"/>
                <a:cs typeface="Garamond"/>
              </a:rPr>
              <a:t>l</a:t>
            </a:r>
            <a:r>
              <a:rPr spc="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pc="-20" dirty="0">
                <a:solidFill>
                  <a:srgbClr val="252525"/>
                </a:solidFill>
                <a:latin typeface="Garamond"/>
                <a:cs typeface="Garamond"/>
              </a:rPr>
              <a:t>Co</a:t>
            </a:r>
            <a:r>
              <a:rPr spc="-30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fer</a:t>
            </a:r>
            <a:r>
              <a:rPr spc="-20" dirty="0">
                <a:solidFill>
                  <a:srgbClr val="252525"/>
                </a:solidFill>
                <a:latin typeface="Garamond"/>
                <a:cs typeface="Garamond"/>
              </a:rPr>
              <a:t>enc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pc="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pc="-20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f</a:t>
            </a:r>
            <a:r>
              <a:rPr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pc="-26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pc="-15" dirty="0">
                <a:solidFill>
                  <a:srgbClr val="252525"/>
                </a:solidFill>
                <a:latin typeface="Garamond"/>
                <a:cs typeface="Garamond"/>
              </a:rPr>
              <a:t>B</a:t>
            </a:r>
            <a:r>
              <a:rPr spc="-2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pc="-20" dirty="0">
                <a:solidFill>
                  <a:srgbClr val="252525"/>
                </a:solidFill>
                <a:latin typeface="Garamond"/>
                <a:cs typeface="Garamond"/>
              </a:rPr>
              <a:t>Examine</a:t>
            </a:r>
            <a:r>
              <a:rPr spc="-15" dirty="0">
                <a:solidFill>
                  <a:srgbClr val="252525"/>
                </a:solidFill>
                <a:latin typeface="Garamond"/>
                <a:cs typeface="Garamond"/>
              </a:rPr>
              <a:t>rs).</a:t>
            </a:r>
            <a:r>
              <a:rPr lang="en-US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u="sng" spc="-15" dirty="0">
                <a:solidFill>
                  <a:srgbClr val="252525"/>
                </a:solidFill>
                <a:latin typeface="Garamond"/>
                <a:cs typeface="Garamond"/>
              </a:rPr>
              <a:t>Over 30 pages of Questions.  </a:t>
            </a:r>
            <a:endParaRPr u="sng" dirty="0">
              <a:latin typeface="Garamond"/>
              <a:cs typeface="Garamond"/>
            </a:endParaRPr>
          </a:p>
          <a:p>
            <a:pPr marL="299085" marR="459105" indent="-286385" algn="just">
              <a:lnSpc>
                <a:spcPct val="100000"/>
              </a:lnSpc>
              <a:spcBef>
                <a:spcPts val="525"/>
              </a:spcBef>
              <a:buClr>
                <a:srgbClr val="4189B3"/>
              </a:buClr>
              <a:buSzPct val="113636"/>
              <a:buFont typeface="Arial"/>
              <a:buChar char="•"/>
              <a:tabLst>
                <a:tab pos="299720" algn="l"/>
              </a:tabLst>
            </a:pPr>
            <a:r>
              <a:rPr spc="1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pc="-20" dirty="0">
                <a:solidFill>
                  <a:srgbClr val="252525"/>
                </a:solidFill>
                <a:latin typeface="Garamond"/>
                <a:cs typeface="Garamond"/>
              </a:rPr>
              <a:t>h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e </a:t>
            </a:r>
            <a:r>
              <a:rPr spc="-20" dirty="0">
                <a:solidFill>
                  <a:srgbClr val="252525"/>
                </a:solidFill>
                <a:latin typeface="Garamond"/>
                <a:cs typeface="Garamond"/>
              </a:rPr>
              <a:t>NC</a:t>
            </a:r>
            <a:r>
              <a:rPr spc="-25" dirty="0">
                <a:solidFill>
                  <a:srgbClr val="252525"/>
                </a:solidFill>
                <a:latin typeface="Garamond"/>
                <a:cs typeface="Garamond"/>
              </a:rPr>
              <a:t>B</a:t>
            </a:r>
            <a:r>
              <a:rPr spc="-1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spc="-25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pc="-15" dirty="0">
                <a:solidFill>
                  <a:srgbClr val="252525"/>
                </a:solidFill>
                <a:latin typeface="Garamond"/>
                <a:cs typeface="Garamond"/>
              </a:rPr>
              <a:t>nduct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pc="-25" dirty="0">
                <a:solidFill>
                  <a:srgbClr val="252525"/>
                </a:solidFill>
                <a:latin typeface="Garamond"/>
                <a:cs typeface="Garamond"/>
              </a:rPr>
              <a:t>h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ini</a:t>
            </a:r>
            <a:r>
              <a:rPr spc="-2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ial</a:t>
            </a:r>
            <a:r>
              <a:rPr spc="-5" dirty="0">
                <a:solidFill>
                  <a:srgbClr val="252525"/>
                </a:solidFill>
                <a:latin typeface="Garamond"/>
                <a:cs typeface="Garamond"/>
              </a:rPr>
              <a:t> i</a:t>
            </a:r>
            <a:r>
              <a:rPr spc="-40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spc="-50" dirty="0">
                <a:solidFill>
                  <a:srgbClr val="252525"/>
                </a:solidFill>
                <a:latin typeface="Garamond"/>
                <a:cs typeface="Garamond"/>
              </a:rPr>
              <a:t>v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esti</a:t>
            </a:r>
            <a:r>
              <a:rPr spc="25" dirty="0">
                <a:solidFill>
                  <a:srgbClr val="252525"/>
                </a:solidFill>
                <a:latin typeface="Garamond"/>
                <a:cs typeface="Garamond"/>
              </a:rPr>
              <a:t>g</a:t>
            </a:r>
            <a:r>
              <a:rPr spc="-1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pc="-2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ion</a:t>
            </a:r>
            <a:r>
              <a:rPr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pc="-20" dirty="0">
                <a:solidFill>
                  <a:srgbClr val="252525"/>
                </a:solidFill>
                <a:latin typeface="Garamond"/>
                <a:cs typeface="Garamond"/>
              </a:rPr>
              <a:t>ba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sed</a:t>
            </a:r>
            <a:r>
              <a:rPr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pc="-20" dirty="0">
                <a:solidFill>
                  <a:srgbClr val="252525"/>
                </a:solidFill>
                <a:latin typeface="Garamond"/>
                <a:cs typeface="Garamond"/>
              </a:rPr>
              <a:t>on</a:t>
            </a:r>
            <a:r>
              <a:rPr spc="-15" dirty="0">
                <a:solidFill>
                  <a:srgbClr val="252525"/>
                </a:solidFill>
                <a:latin typeface="Garamond"/>
                <a:cs typeface="Garamond"/>
              </a:rPr>
              <a:t> res</a:t>
            </a:r>
            <a:r>
              <a:rPr spc="-25" dirty="0">
                <a:solidFill>
                  <a:srgbClr val="252525"/>
                </a:solidFill>
                <a:latin typeface="Garamond"/>
                <a:cs typeface="Garamond"/>
              </a:rPr>
              <a:t>p</a:t>
            </a:r>
            <a:r>
              <a:rPr spc="-20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pc="-30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ses</a:t>
            </a:r>
            <a:r>
              <a:rPr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pc="-5" dirty="0">
                <a:solidFill>
                  <a:srgbClr val="252525"/>
                </a:solidFill>
                <a:latin typeface="Garamond"/>
                <a:cs typeface="Garamond"/>
              </a:rPr>
              <a:t>pr</a:t>
            </a:r>
            <a:r>
              <a:rPr spc="-40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vided</a:t>
            </a:r>
            <a:r>
              <a:rPr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pc="-45" dirty="0">
                <a:solidFill>
                  <a:srgbClr val="252525"/>
                </a:solidFill>
                <a:latin typeface="Garamond"/>
                <a:cs typeface="Garamond"/>
              </a:rPr>
              <a:t>b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y</a:t>
            </a:r>
            <a:r>
              <a:rPr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pc="-20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pc="-15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pc="-1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pc="-25" dirty="0">
                <a:solidFill>
                  <a:srgbClr val="252525"/>
                </a:solidFill>
                <a:latin typeface="Garamond"/>
                <a:cs typeface="Garamond"/>
              </a:rPr>
              <a:t>p</a:t>
            </a:r>
            <a:r>
              <a:rPr spc="-15" dirty="0">
                <a:solidFill>
                  <a:srgbClr val="252525"/>
                </a:solidFill>
                <a:latin typeface="Garamond"/>
                <a:cs typeface="Garamond"/>
              </a:rPr>
              <a:t>pli</a:t>
            </a:r>
            <a:r>
              <a:rPr spc="-20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spc="-1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pc="-25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pc="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pc="-20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pc="-15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pc="-15" dirty="0">
                <a:solidFill>
                  <a:srgbClr val="252525"/>
                </a:solidFill>
                <a:latin typeface="Garamond"/>
                <a:cs typeface="Garamond"/>
              </a:rPr>
              <a:t>hi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lang="en-US" spc="-10" dirty="0">
                <a:solidFill>
                  <a:srgbClr val="252525"/>
                </a:solidFill>
                <a:latin typeface="Garamond"/>
                <a:cs typeface="Garamond"/>
              </a:rPr>
              <a:t>/</a:t>
            </a:r>
            <a:r>
              <a:rPr spc="-20" dirty="0">
                <a:solidFill>
                  <a:srgbClr val="252525"/>
                </a:solidFill>
                <a:latin typeface="Garamond"/>
                <a:cs typeface="Garamond"/>
              </a:rPr>
              <a:t>he</a:t>
            </a:r>
            <a:r>
              <a:rPr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pc="-20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spc="-35" dirty="0">
                <a:solidFill>
                  <a:srgbClr val="252525"/>
                </a:solidFill>
                <a:latin typeface="Garamond"/>
                <a:cs typeface="Garamond"/>
              </a:rPr>
              <a:t>&amp;</a:t>
            </a:r>
            <a:r>
              <a:rPr spc="-15" dirty="0">
                <a:solidFill>
                  <a:srgbClr val="252525"/>
                </a:solidFill>
                <a:latin typeface="Garamond"/>
                <a:cs typeface="Garamond"/>
              </a:rPr>
              <a:t>F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pc="-20" dirty="0">
                <a:solidFill>
                  <a:srgbClr val="252525"/>
                </a:solidFill>
                <a:latin typeface="Garamond"/>
                <a:cs typeface="Garamond"/>
              </a:rPr>
              <a:t>Ap</a:t>
            </a:r>
            <a:r>
              <a:rPr spc="-25" dirty="0">
                <a:solidFill>
                  <a:srgbClr val="252525"/>
                </a:solidFill>
                <a:latin typeface="Garamond"/>
                <a:cs typeface="Garamond"/>
              </a:rPr>
              <a:t>p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lica</a:t>
            </a:r>
            <a:r>
              <a:rPr spc="-2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io</a:t>
            </a:r>
            <a:r>
              <a:rPr spc="-25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spc="-5" dirty="0">
                <a:solidFill>
                  <a:srgbClr val="252525"/>
                </a:solidFill>
                <a:latin typeface="Garamond"/>
                <a:cs typeface="Garamond"/>
              </a:rPr>
              <a:t>.</a:t>
            </a:r>
            <a:endParaRPr lang="en-US" spc="-5" dirty="0">
              <a:solidFill>
                <a:srgbClr val="252525"/>
              </a:solidFill>
              <a:latin typeface="Garamond"/>
              <a:cs typeface="Garamond"/>
            </a:endParaRPr>
          </a:p>
          <a:p>
            <a:pPr marL="299085" marR="459105" indent="-286385" algn="just">
              <a:lnSpc>
                <a:spcPct val="100000"/>
              </a:lnSpc>
              <a:spcBef>
                <a:spcPts val="525"/>
              </a:spcBef>
              <a:buClr>
                <a:srgbClr val="4189B3"/>
              </a:buClr>
              <a:buSzPct val="113636"/>
              <a:buFont typeface="Arial"/>
              <a:buChar char="•"/>
              <a:tabLst>
                <a:tab pos="299720" algn="l"/>
              </a:tabLst>
            </a:pPr>
            <a:r>
              <a:rPr lang="en-US" spc="-5" dirty="0">
                <a:solidFill>
                  <a:srgbClr val="252525"/>
                </a:solidFill>
                <a:latin typeface="Garamond"/>
                <a:cs typeface="Garamond"/>
              </a:rPr>
              <a:t>Upon completion, NCBE forwards the report directly to the Committee on Bar Admissions for review. The Committee may contact the applicant for additional information.</a:t>
            </a:r>
            <a:endParaRPr dirty="0">
              <a:latin typeface="Garamond"/>
              <a:cs typeface="Garamond"/>
            </a:endParaRPr>
          </a:p>
          <a:p>
            <a:pPr marL="299085" indent="-286385" algn="just">
              <a:lnSpc>
                <a:spcPct val="100000"/>
              </a:lnSpc>
              <a:spcBef>
                <a:spcPts val="525"/>
              </a:spcBef>
              <a:buClr>
                <a:srgbClr val="4189B3"/>
              </a:buClr>
              <a:buSzPct val="113636"/>
              <a:buFont typeface="Arial"/>
              <a:buChar char="•"/>
              <a:tabLst>
                <a:tab pos="299720" algn="l"/>
              </a:tabLst>
            </a:pPr>
            <a:r>
              <a:rPr lang="en-US" spc="-20" dirty="0">
                <a:solidFill>
                  <a:srgbClr val="252525"/>
                </a:solidFill>
                <a:latin typeface="Garamond"/>
                <a:cs typeface="Garamond"/>
              </a:rPr>
              <a:t>Bar Exam </a:t>
            </a:r>
            <a:r>
              <a:rPr spc="-20" dirty="0">
                <a:solidFill>
                  <a:srgbClr val="252525"/>
                </a:solidFill>
                <a:latin typeface="Garamond"/>
                <a:cs typeface="Garamond"/>
              </a:rPr>
              <a:t>Ap</a:t>
            </a:r>
            <a:r>
              <a:rPr spc="-25" dirty="0">
                <a:solidFill>
                  <a:srgbClr val="252525"/>
                </a:solidFill>
                <a:latin typeface="Garamond"/>
                <a:cs typeface="Garamond"/>
              </a:rPr>
              <a:t>p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lica</a:t>
            </a:r>
            <a:r>
              <a:rPr spc="-25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ts</a:t>
            </a:r>
            <a:r>
              <a:rPr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pc="5" dirty="0">
                <a:solidFill>
                  <a:srgbClr val="252525"/>
                </a:solidFill>
                <a:latin typeface="Garamond"/>
                <a:cs typeface="Garamond"/>
              </a:rPr>
              <a:t>are required to complete a 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crimin</a:t>
            </a:r>
            <a:r>
              <a:rPr spc="-30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pc="-5" dirty="0">
                <a:solidFill>
                  <a:srgbClr val="252525"/>
                </a:solidFill>
                <a:latin typeface="Garamond"/>
                <a:cs typeface="Garamond"/>
              </a:rPr>
              <a:t>l</a:t>
            </a:r>
            <a:r>
              <a:rPr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pc="-20" dirty="0">
                <a:solidFill>
                  <a:srgbClr val="252525"/>
                </a:solidFill>
                <a:latin typeface="Garamond"/>
                <a:cs typeface="Garamond"/>
              </a:rPr>
              <a:t>ba</a:t>
            </a:r>
            <a:r>
              <a:rPr spc="-40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spc="-15" dirty="0">
                <a:solidFill>
                  <a:srgbClr val="252525"/>
                </a:solidFill>
                <a:latin typeface="Garamond"/>
                <a:cs typeface="Garamond"/>
              </a:rPr>
              <a:t>k</a:t>
            </a:r>
            <a:r>
              <a:rPr spc="45" dirty="0">
                <a:solidFill>
                  <a:srgbClr val="252525"/>
                </a:solidFill>
                <a:latin typeface="Garamond"/>
                <a:cs typeface="Garamond"/>
              </a:rPr>
              <a:t>g</a:t>
            </a:r>
            <a:r>
              <a:rPr spc="-20" dirty="0">
                <a:solidFill>
                  <a:srgbClr val="252525"/>
                </a:solidFill>
                <a:latin typeface="Garamond"/>
                <a:cs typeface="Garamond"/>
              </a:rPr>
              <a:t>roun</a:t>
            </a:r>
            <a:r>
              <a:rPr spc="-15" dirty="0">
                <a:solidFill>
                  <a:srgbClr val="252525"/>
                </a:solidFill>
                <a:latin typeface="Garamond"/>
                <a:cs typeface="Garamond"/>
              </a:rPr>
              <a:t>d</a:t>
            </a:r>
            <a:r>
              <a:rPr spc="4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pc="-40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spc="-20" dirty="0">
                <a:solidFill>
                  <a:srgbClr val="252525"/>
                </a:solidFill>
                <a:latin typeface="Garamond"/>
                <a:cs typeface="Garamond"/>
              </a:rPr>
              <a:t>he</a:t>
            </a:r>
            <a:r>
              <a:rPr spc="-40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spc="-10" dirty="0">
                <a:solidFill>
                  <a:srgbClr val="252525"/>
                </a:solidFill>
                <a:latin typeface="Garamond"/>
                <a:cs typeface="Garamond"/>
              </a:rPr>
              <a:t>k</a:t>
            </a:r>
            <a:r>
              <a:rPr lang="en-US" spc="-10" dirty="0">
                <a:solidFill>
                  <a:srgbClr val="252525"/>
                </a:solidFill>
                <a:latin typeface="Garamond"/>
                <a:cs typeface="Garamond"/>
              </a:rPr>
              <a:t> which includes submission of fingerprints to the Louisiana State Police.</a:t>
            </a:r>
            <a:endParaRPr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20" rIns="0" bIns="0" rtlCol="0">
            <a:spAutoFit/>
          </a:bodyPr>
          <a:lstStyle/>
          <a:p>
            <a:pPr marL="336550">
              <a:lnSpc>
                <a:spcPct val="100000"/>
              </a:lnSpc>
            </a:pPr>
            <a:r>
              <a:rPr spc="-25" dirty="0"/>
              <a:t>Committe</a:t>
            </a:r>
            <a:r>
              <a:rPr spc="-20" dirty="0"/>
              <a:t>e</a:t>
            </a:r>
            <a:r>
              <a:rPr spc="-10" dirty="0"/>
              <a:t> </a:t>
            </a:r>
            <a:r>
              <a:rPr spc="-20" dirty="0"/>
              <a:t>Dete</a:t>
            </a:r>
            <a:r>
              <a:rPr spc="125" dirty="0"/>
              <a:t>r</a:t>
            </a:r>
            <a:r>
              <a:rPr spc="-20" dirty="0"/>
              <a:t>minat</a:t>
            </a:r>
            <a:r>
              <a:rPr spc="-25" dirty="0"/>
              <a:t>i</a:t>
            </a:r>
            <a:r>
              <a:rPr spc="-5" dirty="0"/>
              <a:t>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75702" y="5988796"/>
            <a:ext cx="37769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endParaRPr lang="en-US" sz="1400" spc="-10" dirty="0">
              <a:latin typeface="Garamond" panose="02020404030301010803" pitchFamily="18" charset="0"/>
              <a:cs typeface="Tw Cen MT"/>
            </a:endParaRPr>
          </a:p>
          <a:p>
            <a:pPr marL="25400">
              <a:lnSpc>
                <a:spcPct val="100000"/>
              </a:lnSpc>
            </a:pPr>
            <a:endParaRPr sz="1400" dirty="0">
              <a:latin typeface="Garamond" panose="02020404030301010803" pitchFamily="18" charset="0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5267" y="2520890"/>
            <a:ext cx="6745733" cy="3416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914400" indent="-286385">
              <a:lnSpc>
                <a:spcPct val="100000"/>
              </a:lnSpc>
              <a:buClr>
                <a:srgbClr val="4189B3"/>
              </a:buClr>
              <a:buSzPct val="114583"/>
              <a:buFont typeface="Arial"/>
              <a:buChar char="•"/>
              <a:tabLst>
                <a:tab pos="299720" algn="l"/>
              </a:tabLst>
            </a:pP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applican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bear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s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burde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sz="24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f </a:t>
            </a:r>
            <a:r>
              <a:rPr sz="2400" spc="-28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pr</a:t>
            </a:r>
            <a:r>
              <a:rPr sz="2400" spc="-35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ving</a:t>
            </a:r>
            <a:r>
              <a:rPr lang="en-US" sz="2400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lang="en-US" sz="2400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requisit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harac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er</a:t>
            </a:r>
            <a:r>
              <a:rPr sz="2400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an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d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fitnes</a:t>
            </a:r>
            <a:r>
              <a:rPr sz="2400" spc="-114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.</a:t>
            </a:r>
            <a:endParaRPr sz="2400" dirty="0">
              <a:latin typeface="Garamond"/>
              <a:cs typeface="Garamond"/>
            </a:endParaRPr>
          </a:p>
          <a:p>
            <a:pPr marL="299085" marR="5080" indent="-286385">
              <a:lnSpc>
                <a:spcPct val="100000"/>
              </a:lnSpc>
              <a:spcBef>
                <a:spcPts val="1175"/>
              </a:spcBef>
              <a:buClr>
                <a:srgbClr val="4189B3"/>
              </a:buClr>
              <a:buSzPct val="114583"/>
              <a:buFont typeface="Arial"/>
              <a:buChar char="•"/>
              <a:tabLst>
                <a:tab pos="299720" algn="l"/>
              </a:tabLst>
            </a:pPr>
            <a:r>
              <a:rPr sz="2400" spc="15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h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Commit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ma</a:t>
            </a:r>
            <a:r>
              <a:rPr sz="2400" spc="-55" dirty="0">
                <a:solidFill>
                  <a:srgbClr val="252525"/>
                </a:solidFill>
                <a:latin typeface="Garamond"/>
                <a:cs typeface="Garamond"/>
              </a:rPr>
              <a:t>k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es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det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spc="8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mina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ion</a:t>
            </a:r>
            <a:r>
              <a:rPr sz="2400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wh</a:t>
            </a:r>
            <a:r>
              <a:rPr sz="2400" spc="-2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th</a:t>
            </a:r>
            <a:r>
              <a:rPr sz="2400" spc="-2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r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applican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t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ha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z="24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sh</a:t>
            </a:r>
            <a:r>
              <a:rPr sz="2400" spc="-40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wn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requisit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60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harac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er</a:t>
            </a:r>
            <a:r>
              <a:rPr sz="2400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and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fitness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for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admission.</a:t>
            </a:r>
            <a:endParaRPr lang="en-US" sz="2400" spc="-5" dirty="0">
              <a:solidFill>
                <a:srgbClr val="252525"/>
              </a:solidFill>
              <a:latin typeface="Garamond"/>
              <a:cs typeface="Garamond"/>
            </a:endParaRPr>
          </a:p>
          <a:p>
            <a:pPr marL="299085" marR="5080" indent="-286385">
              <a:lnSpc>
                <a:spcPct val="100000"/>
              </a:lnSpc>
              <a:spcBef>
                <a:spcPts val="1175"/>
              </a:spcBef>
              <a:buClr>
                <a:srgbClr val="4189B3"/>
              </a:buClr>
              <a:buSzPct val="114583"/>
              <a:buFont typeface="Arial"/>
              <a:buChar char="•"/>
              <a:tabLst>
                <a:tab pos="299720" algn="l"/>
              </a:tabLst>
            </a:pPr>
            <a:r>
              <a:rPr lang="en-US" sz="2400" spc="-5" dirty="0">
                <a:solidFill>
                  <a:srgbClr val="252525"/>
                </a:solidFill>
                <a:latin typeface="Garamond"/>
                <a:cs typeface="Garamond"/>
              </a:rPr>
              <a:t>Once a determination has been made, the Committee will contact the applicant.</a:t>
            </a:r>
          </a:p>
          <a:p>
            <a:pPr marL="299085" marR="5080" indent="-286385">
              <a:lnSpc>
                <a:spcPct val="100000"/>
              </a:lnSpc>
              <a:spcBef>
                <a:spcPts val="1175"/>
              </a:spcBef>
              <a:buClr>
                <a:srgbClr val="4189B3"/>
              </a:buClr>
              <a:buSzPct val="114583"/>
              <a:buFont typeface="Arial"/>
              <a:buChar char="•"/>
              <a:tabLst>
                <a:tab pos="299720" algn="l"/>
              </a:tabLst>
            </a:pPr>
            <a:endParaRPr sz="2400"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2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pc="-130" dirty="0"/>
              <a:t>F</a:t>
            </a:r>
            <a:r>
              <a:rPr spc="-20" dirty="0"/>
              <a:t>ail</a:t>
            </a:r>
            <a:r>
              <a:rPr spc="-30" dirty="0"/>
              <a:t>u</a:t>
            </a:r>
            <a:r>
              <a:rPr spc="-20" dirty="0"/>
              <a:t>re</a:t>
            </a:r>
            <a:r>
              <a:rPr dirty="0"/>
              <a:t> </a:t>
            </a:r>
            <a:r>
              <a:rPr spc="-20" dirty="0"/>
              <a:t>to</a:t>
            </a:r>
            <a:r>
              <a:rPr spc="-5" dirty="0"/>
              <a:t> </a:t>
            </a:r>
            <a:r>
              <a:rPr spc="-30" dirty="0"/>
              <a:t>Mee</a:t>
            </a:r>
            <a:r>
              <a:rPr spc="-15" dirty="0"/>
              <a:t>t</a:t>
            </a:r>
            <a:r>
              <a:rPr spc="15" dirty="0"/>
              <a:t> </a:t>
            </a:r>
            <a:r>
              <a:rPr spc="-135" dirty="0"/>
              <a:t>R</a:t>
            </a:r>
            <a:r>
              <a:rPr spc="-20" dirty="0"/>
              <a:t>equirements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75702" y="5988796"/>
            <a:ext cx="22529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endParaRPr lang="en-US" sz="1400" spc="-10" dirty="0">
              <a:latin typeface="Garamond" panose="02020404030301010803" pitchFamily="18" charset="0"/>
              <a:cs typeface="Tw Cen MT"/>
            </a:endParaRPr>
          </a:p>
          <a:p>
            <a:pPr marL="25400">
              <a:lnSpc>
                <a:spcPct val="100000"/>
              </a:lnSpc>
            </a:pPr>
            <a:endParaRPr sz="1400" dirty="0">
              <a:latin typeface="Garamond" panose="02020404030301010803" pitchFamily="18" charset="0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5267" y="2487362"/>
            <a:ext cx="6442710" cy="3133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29845" indent="-286385" algn="just">
              <a:lnSpc>
                <a:spcPts val="2590"/>
              </a:lnSpc>
              <a:buClr>
                <a:srgbClr val="4189B3"/>
              </a:buClr>
              <a:buSzPct val="114583"/>
              <a:buFont typeface="Arial"/>
              <a:buChar char="•"/>
              <a:tabLst>
                <a:tab pos="299720" algn="l"/>
              </a:tabLst>
            </a:pPr>
            <a:r>
              <a:rPr sz="2400" spc="-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If</a:t>
            </a:r>
            <a:r>
              <a:rPr lang="en-US" sz="2400" spc="-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the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applican</a:t>
            </a:r>
            <a:r>
              <a:rPr sz="240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t fail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s</a:t>
            </a:r>
            <a:r>
              <a:rPr sz="240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to</a:t>
            </a:r>
            <a:r>
              <a:rPr sz="2400" spc="-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e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stablish</a:t>
            </a:r>
            <a:r>
              <a:rPr sz="2400" spc="-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the</a:t>
            </a:r>
            <a:r>
              <a:rPr sz="2400" spc="-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requisite </a:t>
            </a:r>
            <a:r>
              <a:rPr sz="2400" spc="-5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c</a:t>
            </a:r>
            <a:r>
              <a:rPr sz="2400" spc="-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harac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t</a:t>
            </a:r>
            <a:r>
              <a:rPr sz="240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er</a:t>
            </a:r>
            <a:r>
              <a:rPr sz="2400" spc="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an</a:t>
            </a:r>
            <a:r>
              <a:rPr sz="240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d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fitnes</a:t>
            </a:r>
            <a:r>
              <a:rPr sz="2400" spc="-9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s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,</a:t>
            </a:r>
            <a:r>
              <a:rPr sz="240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the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Commit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t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e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e</a:t>
            </a:r>
            <a:r>
              <a:rPr sz="2400" spc="1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will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no</a:t>
            </a:r>
            <a:r>
              <a:rPr sz="240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t 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c</a:t>
            </a:r>
            <a:r>
              <a:rPr sz="240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e</a:t>
            </a:r>
            <a:r>
              <a:rPr sz="2400" spc="4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r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tify </a:t>
            </a:r>
            <a:r>
              <a:rPr sz="240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the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appli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c</a:t>
            </a:r>
            <a:r>
              <a:rPr sz="2400" spc="-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an</a:t>
            </a:r>
            <a:r>
              <a:rPr sz="240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t to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the</a:t>
            </a:r>
            <a:r>
              <a:rPr sz="2400" spc="-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 Cou</a:t>
            </a:r>
            <a:r>
              <a:rPr sz="2400" spc="4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r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t</a:t>
            </a:r>
            <a:r>
              <a:rPr sz="240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 for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ad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m</a:t>
            </a:r>
            <a:r>
              <a:rPr sz="240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ission.</a:t>
            </a:r>
            <a:endParaRPr sz="2400" dirty="0">
              <a:latin typeface="Garamond"/>
              <a:cs typeface="Arial" panose="020B0604020202020204" pitchFamily="34" charset="0"/>
            </a:endParaRPr>
          </a:p>
          <a:p>
            <a:pPr marL="299085" indent="-286385" algn="just">
              <a:lnSpc>
                <a:spcPct val="100000"/>
              </a:lnSpc>
              <a:spcBef>
                <a:spcPts val="850"/>
              </a:spcBef>
              <a:buClr>
                <a:srgbClr val="4189B3"/>
              </a:buClr>
              <a:buSzPct val="114583"/>
              <a:buFont typeface="Arial"/>
              <a:buChar char="•"/>
              <a:tabLst>
                <a:tab pos="299720" algn="l"/>
                <a:tab pos="923290" algn="l"/>
              </a:tabLst>
            </a:pPr>
            <a:r>
              <a:rPr sz="2400" spc="1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T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h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e</a:t>
            </a:r>
            <a:r>
              <a:rPr sz="240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	</a:t>
            </a:r>
            <a:r>
              <a:rPr sz="2400" spc="-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Commit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t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e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e</a:t>
            </a:r>
            <a:r>
              <a:rPr sz="2400" spc="1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will 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notif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y</a:t>
            </a:r>
            <a:r>
              <a:rPr sz="2400" spc="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the</a:t>
            </a:r>
            <a:r>
              <a:rPr sz="2400" spc="-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 applican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t.</a:t>
            </a:r>
            <a:endParaRPr sz="2400" dirty="0">
              <a:latin typeface="Garamond"/>
              <a:cs typeface="Arial" panose="020B0604020202020204" pitchFamily="34" charset="0"/>
            </a:endParaRPr>
          </a:p>
          <a:p>
            <a:pPr marL="299085" indent="-286385" algn="just">
              <a:lnSpc>
                <a:spcPct val="100000"/>
              </a:lnSpc>
              <a:spcBef>
                <a:spcPts val="885"/>
              </a:spcBef>
              <a:buClr>
                <a:srgbClr val="4189B3"/>
              </a:buClr>
              <a:buSzPct val="114583"/>
              <a:buFont typeface="Arial"/>
              <a:buChar char="•"/>
              <a:tabLst>
                <a:tab pos="299720" algn="l"/>
              </a:tabLst>
            </a:pPr>
            <a:r>
              <a:rPr sz="2400" spc="1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T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h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e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applican</a:t>
            </a:r>
            <a:r>
              <a:rPr sz="240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t m</a:t>
            </a:r>
            <a:r>
              <a:rPr sz="2400" spc="-4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a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y</a:t>
            </a:r>
            <a:r>
              <a:rPr sz="2400" spc="1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se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e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k</a:t>
            </a:r>
            <a:r>
              <a:rPr sz="240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 r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elief</a:t>
            </a:r>
            <a:r>
              <a:rPr lang="en-US" sz="2400" spc="-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f</a:t>
            </a:r>
            <a:r>
              <a:rPr sz="2400" spc="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r</a:t>
            </a:r>
            <a:r>
              <a:rPr sz="2400" spc="-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o</a:t>
            </a:r>
            <a:r>
              <a:rPr sz="240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m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the</a:t>
            </a:r>
            <a:r>
              <a:rPr sz="2400" spc="-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 Cou</a:t>
            </a:r>
            <a:r>
              <a:rPr sz="2400" spc="5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r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t.</a:t>
            </a:r>
            <a:endParaRPr sz="2400" dirty="0">
              <a:latin typeface="Garamond"/>
              <a:cs typeface="Arial" panose="020B0604020202020204" pitchFamily="34" charset="0"/>
            </a:endParaRPr>
          </a:p>
          <a:p>
            <a:pPr marL="299085" marR="5080" indent="-286385" algn="just">
              <a:lnSpc>
                <a:spcPts val="2590"/>
              </a:lnSpc>
              <a:spcBef>
                <a:spcPts val="1215"/>
              </a:spcBef>
              <a:buClr>
                <a:srgbClr val="4189B3"/>
              </a:buClr>
              <a:buSzPct val="114583"/>
              <a:buFont typeface="Arial"/>
              <a:buChar char="•"/>
              <a:tabLst>
                <a:tab pos="299720" algn="l"/>
              </a:tabLst>
            </a:pPr>
            <a:r>
              <a:rPr sz="2400" spc="1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T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h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e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Cou</a:t>
            </a:r>
            <a:r>
              <a:rPr sz="2400" spc="5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r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t</a:t>
            </a:r>
            <a:r>
              <a:rPr sz="240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 </a:t>
            </a:r>
            <a:r>
              <a:rPr sz="2400" spc="-3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m</a:t>
            </a:r>
            <a:r>
              <a:rPr sz="2400" spc="-4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a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y</a:t>
            </a:r>
            <a:r>
              <a:rPr sz="2400" spc="1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appoin</a:t>
            </a:r>
            <a:r>
              <a:rPr sz="240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t</a:t>
            </a:r>
            <a:r>
              <a:rPr sz="2400" spc="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a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Commissione</a:t>
            </a:r>
            <a:r>
              <a:rPr sz="240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r</a:t>
            </a:r>
            <a:r>
              <a:rPr sz="2400" spc="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to</a:t>
            </a:r>
            <a:r>
              <a:rPr sz="2400" spc="-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conduct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a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hearin</a:t>
            </a:r>
            <a:r>
              <a:rPr sz="240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g</a:t>
            </a:r>
            <a:r>
              <a:rPr sz="2400" spc="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an</a:t>
            </a:r>
            <a:r>
              <a:rPr sz="240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d 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ma</a:t>
            </a:r>
            <a:r>
              <a:rPr sz="2400" spc="-5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k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e</a:t>
            </a:r>
            <a:r>
              <a:rPr sz="240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 a</a:t>
            </a:r>
            <a:r>
              <a:rPr sz="2400" spc="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recomme</a:t>
            </a:r>
            <a:r>
              <a:rPr sz="2400" spc="-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nda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t</a:t>
            </a:r>
            <a:r>
              <a:rPr sz="240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ion</a:t>
            </a:r>
            <a:r>
              <a:rPr sz="2400" spc="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o</a:t>
            </a:r>
            <a:r>
              <a:rPr sz="240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r</a:t>
            </a:r>
            <a:r>
              <a:rPr sz="2400" spc="-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i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t</a:t>
            </a:r>
            <a:r>
              <a:rPr sz="240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 </a:t>
            </a:r>
            <a:r>
              <a:rPr sz="2400" spc="-3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m</a:t>
            </a:r>
            <a:r>
              <a:rPr sz="2400" spc="-4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a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y issue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a</a:t>
            </a:r>
            <a:r>
              <a:rPr sz="240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n 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imm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e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diate</a:t>
            </a:r>
            <a:r>
              <a:rPr sz="2400" spc="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 </a:t>
            </a:r>
            <a:r>
              <a:rPr sz="2400" spc="7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r</a:t>
            </a:r>
            <a:r>
              <a:rPr sz="240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ulin</a:t>
            </a:r>
            <a:r>
              <a:rPr sz="2400" spc="-12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g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Arial" panose="020B0604020202020204" pitchFamily="34" charset="0"/>
              </a:rPr>
              <a:t>.</a:t>
            </a:r>
            <a:endParaRPr sz="2400" dirty="0">
              <a:latin typeface="Garamond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5696" rIns="0" bIns="0" rtlCol="0">
            <a:spAutoFit/>
          </a:bodyPr>
          <a:lstStyle/>
          <a:p>
            <a:pPr marL="263525">
              <a:lnSpc>
                <a:spcPct val="100000"/>
              </a:lnSpc>
            </a:pPr>
            <a:r>
              <a:rPr spc="-130" dirty="0"/>
              <a:t>F</a:t>
            </a:r>
            <a:r>
              <a:rPr spc="-25" dirty="0"/>
              <a:t>actor</a:t>
            </a:r>
            <a:r>
              <a:rPr spc="-15" dirty="0"/>
              <a:t>s</a:t>
            </a:r>
            <a:r>
              <a:rPr spc="-10" dirty="0"/>
              <a:t> </a:t>
            </a:r>
            <a:r>
              <a:rPr spc="-25" dirty="0"/>
              <a:t>an</a:t>
            </a:r>
            <a:r>
              <a:rPr spc="-20" dirty="0"/>
              <a:t>d</a:t>
            </a:r>
            <a:r>
              <a:rPr dirty="0"/>
              <a:t> </a:t>
            </a:r>
            <a:r>
              <a:rPr spc="-25" dirty="0"/>
              <a:t>Considerations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7743823" y="6019800"/>
            <a:ext cx="21907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endParaRPr sz="1400" spc="-10" dirty="0">
              <a:latin typeface="Garamond" panose="02020404030301010803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5267" y="2487362"/>
            <a:ext cx="6461760" cy="3403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 algn="just">
              <a:lnSpc>
                <a:spcPct val="100000"/>
              </a:lnSpc>
              <a:buClr>
                <a:srgbClr val="4189B3"/>
              </a:buClr>
              <a:buSzPct val="114583"/>
              <a:buFont typeface="Arial"/>
              <a:buChar char="•"/>
              <a:tabLst>
                <a:tab pos="299720" algn="l"/>
              </a:tabLst>
            </a:pP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400" spc="5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rest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o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criminal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har</a:t>
            </a:r>
            <a:r>
              <a:rPr sz="2400" spc="40" dirty="0">
                <a:solidFill>
                  <a:srgbClr val="252525"/>
                </a:solidFill>
                <a:latin typeface="Garamond"/>
                <a:cs typeface="Garamond"/>
              </a:rPr>
              <a:t>g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es;</a:t>
            </a:r>
            <a:r>
              <a:rPr lang="en-US" sz="2400" spc="-10" dirty="0">
                <a:solidFill>
                  <a:srgbClr val="252525"/>
                </a:solidFill>
                <a:latin typeface="Garamond"/>
                <a:cs typeface="Garamond"/>
              </a:rPr>
              <a:t> expungements</a:t>
            </a:r>
            <a:endParaRPr sz="2400" dirty="0">
              <a:latin typeface="Garamond"/>
              <a:cs typeface="Garamond"/>
            </a:endParaRPr>
          </a:p>
          <a:p>
            <a:pPr marL="299085" marR="432434" indent="-286385" algn="just">
              <a:lnSpc>
                <a:spcPts val="2590"/>
              </a:lnSpc>
              <a:spcBef>
                <a:spcPts val="615"/>
              </a:spcBef>
              <a:buClr>
                <a:srgbClr val="4189B3"/>
              </a:buClr>
              <a:buSzPct val="114583"/>
              <a:buFont typeface="Arial"/>
              <a:buChar char="•"/>
              <a:tabLst>
                <a:tab pos="299720" algn="l"/>
              </a:tabLst>
            </a:pPr>
            <a:r>
              <a:rPr sz="2400" spc="-2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cade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mi</a:t>
            </a:r>
            <a:r>
              <a:rPr sz="2400" spc="-75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,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empl</a:t>
            </a:r>
            <a:r>
              <a:rPr sz="2400" spc="-60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y</a:t>
            </a:r>
            <a:r>
              <a:rPr sz="2400" spc="-30" dirty="0">
                <a:solidFill>
                  <a:srgbClr val="252525"/>
                </a:solidFill>
                <a:latin typeface="Garamond"/>
                <a:cs typeface="Garamond"/>
              </a:rPr>
              <a:t>m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en</a:t>
            </a:r>
            <a:r>
              <a:rPr sz="2400" spc="-25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,</a:t>
            </a:r>
            <a:r>
              <a:rPr sz="2400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pro</a:t>
            </a:r>
            <a:r>
              <a:rPr sz="2400" spc="5" dirty="0">
                <a:solidFill>
                  <a:srgbClr val="252525"/>
                </a:solidFill>
                <a:latin typeface="Garamond"/>
                <a:cs typeface="Garamond"/>
              </a:rPr>
              <a:t>f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essional,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milita</a:t>
            </a:r>
            <a:r>
              <a:rPr sz="2400" spc="7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y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or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criminal</a:t>
            </a:r>
            <a:r>
              <a:rPr sz="2400" spc="-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miscondu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t;</a:t>
            </a:r>
            <a:endParaRPr sz="2400" dirty="0">
              <a:latin typeface="Garamond"/>
              <a:cs typeface="Garamond"/>
            </a:endParaRPr>
          </a:p>
          <a:p>
            <a:pPr marL="299085" marR="5080" indent="-286385" algn="just">
              <a:lnSpc>
                <a:spcPts val="2590"/>
              </a:lnSpc>
              <a:spcBef>
                <a:spcPts val="575"/>
              </a:spcBef>
              <a:buClr>
                <a:srgbClr val="4189B3"/>
              </a:buClr>
              <a:buSzPct val="114583"/>
              <a:buFont typeface="Arial"/>
              <a:buChar char="•"/>
              <a:tabLst>
                <a:tab pos="299720" algn="l"/>
              </a:tabLst>
            </a:pP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Abus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e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f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le</a:t>
            </a:r>
            <a:r>
              <a:rPr sz="2400" spc="25" dirty="0">
                <a:solidFill>
                  <a:srgbClr val="252525"/>
                </a:solidFill>
                <a:latin typeface="Garamond"/>
                <a:cs typeface="Garamond"/>
              </a:rPr>
              <a:t>g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l 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proces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z="24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failu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e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to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ompl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y</a:t>
            </a:r>
            <a:r>
              <a:rPr sz="24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with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 le</a:t>
            </a:r>
            <a:r>
              <a:rPr sz="2400" spc="25" dirty="0">
                <a:solidFill>
                  <a:srgbClr val="252525"/>
                </a:solidFill>
                <a:latin typeface="Garamond"/>
                <a:cs typeface="Garamond"/>
              </a:rPr>
              <a:t>g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l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obli</a:t>
            </a:r>
            <a:r>
              <a:rPr sz="2400" spc="55" dirty="0">
                <a:solidFill>
                  <a:srgbClr val="252525"/>
                </a:solidFill>
                <a:latin typeface="Garamond"/>
                <a:cs typeface="Garamond"/>
              </a:rPr>
              <a:t>g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ations;</a:t>
            </a:r>
            <a:endParaRPr sz="2400" dirty="0">
              <a:latin typeface="Garamond"/>
              <a:cs typeface="Garamond"/>
            </a:endParaRPr>
          </a:p>
          <a:p>
            <a:pPr marL="299085" indent="-286385" algn="just">
              <a:lnSpc>
                <a:spcPct val="100000"/>
              </a:lnSpc>
              <a:spcBef>
                <a:spcPts val="250"/>
              </a:spcBef>
              <a:buClr>
                <a:srgbClr val="4189B3"/>
              </a:buClr>
              <a:buSzPct val="114583"/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glect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f </a:t>
            </a:r>
            <a:r>
              <a:rPr sz="2400" spc="-29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financi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l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responsibiliti</a:t>
            </a:r>
            <a:r>
              <a:rPr sz="2400" spc="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s;</a:t>
            </a:r>
            <a:endParaRPr sz="2400" dirty="0">
              <a:latin typeface="Garamond"/>
              <a:cs typeface="Garamond"/>
            </a:endParaRPr>
          </a:p>
          <a:p>
            <a:pPr marL="299085" indent="-286385" algn="just">
              <a:lnSpc>
                <a:spcPct val="100000"/>
              </a:lnSpc>
              <a:spcBef>
                <a:spcPts val="285"/>
              </a:spcBef>
              <a:buClr>
                <a:srgbClr val="4189B3"/>
              </a:buClr>
              <a:buSzPct val="114583"/>
              <a:buFont typeface="Arial"/>
              <a:buChar char="•"/>
              <a:tabLst>
                <a:tab pos="299720" algn="l"/>
              </a:tabLst>
            </a:pPr>
            <a:r>
              <a:rPr sz="2400" spc="-45" dirty="0">
                <a:solidFill>
                  <a:srgbClr val="252525"/>
                </a:solidFill>
                <a:latin typeface="Garamond"/>
                <a:cs typeface="Garamond"/>
              </a:rPr>
              <a:t>F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raud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,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 de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ei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,</a:t>
            </a:r>
            <a:r>
              <a:rPr sz="2400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dishones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y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4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misr</a:t>
            </a:r>
            <a:r>
              <a:rPr sz="2400" spc="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present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ation;</a:t>
            </a:r>
            <a:endParaRPr sz="2400" dirty="0">
              <a:latin typeface="Garamond"/>
              <a:cs typeface="Garamond"/>
            </a:endParaRPr>
          </a:p>
          <a:p>
            <a:pPr marL="284163" algn="just">
              <a:lnSpc>
                <a:spcPts val="2735"/>
              </a:lnSpc>
              <a:spcBef>
                <a:spcPts val="285"/>
              </a:spcBef>
            </a:pPr>
            <a:r>
              <a:rPr sz="2400" i="1" spc="-10" dirty="0">
                <a:solidFill>
                  <a:srgbClr val="252525"/>
                </a:solidFill>
                <a:latin typeface="Garamond"/>
                <a:cs typeface="Garamond"/>
              </a:rPr>
              <a:t>See </a:t>
            </a:r>
            <a:r>
              <a:rPr sz="2400" i="1" spc="-5" dirty="0">
                <a:solidFill>
                  <a:srgbClr val="252525"/>
                </a:solidFill>
                <a:latin typeface="Garamond"/>
                <a:cs typeface="Garamond"/>
              </a:rPr>
              <a:t>L</a:t>
            </a:r>
            <a:r>
              <a:rPr lang="en-US" sz="2400" i="1" spc="-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400" i="1" dirty="0">
                <a:solidFill>
                  <a:srgbClr val="252525"/>
                </a:solidFill>
                <a:latin typeface="Garamond"/>
                <a:cs typeface="Garamond"/>
              </a:rPr>
              <a:t> Su</a:t>
            </a:r>
            <a:r>
              <a:rPr sz="2400" i="1" spc="-70" dirty="0">
                <a:solidFill>
                  <a:srgbClr val="252525"/>
                </a:solidFill>
                <a:latin typeface="Garamond"/>
                <a:cs typeface="Garamond"/>
              </a:rPr>
              <a:t>p</a:t>
            </a:r>
            <a:r>
              <a:rPr lang="en-US" sz="2400" i="1" spc="-70" dirty="0">
                <a:solidFill>
                  <a:srgbClr val="252525"/>
                </a:solidFill>
                <a:latin typeface="Garamond"/>
                <a:cs typeface="Garamond"/>
              </a:rPr>
              <a:t>reme</a:t>
            </a:r>
            <a:r>
              <a:rPr sz="2400" i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i="1" spc="-10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lang="en-US" sz="2400" i="1" spc="-10" dirty="0">
                <a:solidFill>
                  <a:srgbClr val="252525"/>
                </a:solidFill>
                <a:latin typeface="Garamond"/>
                <a:cs typeface="Garamond"/>
              </a:rPr>
              <a:t>our</a:t>
            </a:r>
            <a:r>
              <a:rPr sz="2400" i="1" spc="-1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i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i="1" spc="2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400" i="1" spc="-15" dirty="0">
                <a:solidFill>
                  <a:srgbClr val="252525"/>
                </a:solidFill>
                <a:latin typeface="Garamond"/>
                <a:cs typeface="Garamond"/>
              </a:rPr>
              <a:t>ul</a:t>
            </a:r>
            <a:r>
              <a:rPr sz="2400" i="1" spc="-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i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i="1" spc="-15" dirty="0">
                <a:solidFill>
                  <a:srgbClr val="252525"/>
                </a:solidFill>
                <a:latin typeface="Garamond"/>
                <a:cs typeface="Garamond"/>
              </a:rPr>
              <a:t>XVI</a:t>
            </a:r>
            <a:r>
              <a:rPr sz="2400" i="1" spc="-5" dirty="0">
                <a:solidFill>
                  <a:srgbClr val="252525"/>
                </a:solidFill>
                <a:latin typeface="Garamond"/>
                <a:cs typeface="Garamond"/>
              </a:rPr>
              <a:t>I</a:t>
            </a:r>
            <a:r>
              <a:rPr sz="2400" i="1" spc="-10" dirty="0">
                <a:solidFill>
                  <a:srgbClr val="252525"/>
                </a:solidFill>
                <a:latin typeface="Garamond"/>
                <a:cs typeface="Garamond"/>
              </a:rPr>
              <a:t>, Sec.</a:t>
            </a:r>
            <a:r>
              <a:rPr sz="2400" i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i="1" spc="-10" dirty="0">
                <a:solidFill>
                  <a:srgbClr val="252525"/>
                </a:solidFill>
                <a:latin typeface="Garamond"/>
                <a:cs typeface="Garamond"/>
              </a:rPr>
              <a:t>5(E),</a:t>
            </a:r>
            <a:r>
              <a:rPr sz="2400" i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i="1" spc="-229" dirty="0">
                <a:solidFill>
                  <a:srgbClr val="252525"/>
                </a:solidFill>
                <a:latin typeface="Garamond"/>
                <a:cs typeface="Garamond"/>
              </a:rPr>
              <a:t>F</a:t>
            </a:r>
            <a:r>
              <a:rPr sz="2400" i="1" spc="-5" dirty="0">
                <a:solidFill>
                  <a:srgbClr val="252525"/>
                </a:solidFill>
                <a:latin typeface="Garamond"/>
                <a:cs typeface="Garamond"/>
              </a:rPr>
              <a:t>acto</a:t>
            </a:r>
            <a:r>
              <a:rPr sz="2400" i="1" spc="-10" dirty="0">
                <a:solidFill>
                  <a:srgbClr val="252525"/>
                </a:solidFill>
                <a:latin typeface="Garamond"/>
                <a:cs typeface="Garamond"/>
              </a:rPr>
              <a:t>rs</a:t>
            </a:r>
            <a:r>
              <a:rPr sz="2400" i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i="1" spc="-5" dirty="0">
                <a:solidFill>
                  <a:srgbClr val="252525"/>
                </a:solidFill>
                <a:latin typeface="Garamond"/>
                <a:cs typeface="Garamond"/>
              </a:rPr>
              <a:t>and</a:t>
            </a:r>
            <a:r>
              <a:rPr lang="en-US" sz="2400" i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i="1" dirty="0">
                <a:solidFill>
                  <a:srgbClr val="252525"/>
                </a:solidFill>
                <a:latin typeface="Garamond"/>
                <a:cs typeface="Garamond"/>
              </a:rPr>
              <a:t>Con</a:t>
            </a:r>
            <a:r>
              <a:rPr sz="2400" i="1" spc="-15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z="2400" i="1" dirty="0">
                <a:solidFill>
                  <a:srgbClr val="252525"/>
                </a:solidFill>
                <a:latin typeface="Garamond"/>
                <a:cs typeface="Garamond"/>
              </a:rPr>
              <a:t>ide</a:t>
            </a:r>
            <a:r>
              <a:rPr sz="2400" i="1" spc="-1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400" i="1" spc="-5" dirty="0">
                <a:solidFill>
                  <a:srgbClr val="252525"/>
                </a:solidFill>
                <a:latin typeface="Garamond"/>
                <a:cs typeface="Garamond"/>
              </a:rPr>
              <a:t>ations</a:t>
            </a:r>
            <a:endParaRPr sz="2400"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6002" y="1351324"/>
            <a:ext cx="5040630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494404" algn="l"/>
              </a:tabLst>
            </a:pPr>
            <a:r>
              <a:rPr sz="3600" spc="-5" dirty="0">
                <a:solidFill>
                  <a:srgbClr val="252525"/>
                </a:solidFill>
                <a:latin typeface="Garamond"/>
                <a:cs typeface="Garamond"/>
              </a:rPr>
              <a:t>Commo</a:t>
            </a:r>
            <a:r>
              <a:rPr sz="3600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sz="36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600" spc="-20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3600" spc="-5" dirty="0">
                <a:solidFill>
                  <a:srgbClr val="252525"/>
                </a:solidFill>
                <a:latin typeface="Garamond"/>
                <a:cs typeface="Garamond"/>
              </a:rPr>
              <a:t>rea</a:t>
            </a:r>
            <a:r>
              <a:rPr sz="3600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z="3600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600" spc="-5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z="3600" dirty="0">
                <a:solidFill>
                  <a:srgbClr val="252525"/>
                </a:solidFill>
                <a:latin typeface="Garamond"/>
                <a:cs typeface="Garamond"/>
              </a:rPr>
              <a:t>f	</a:t>
            </a:r>
            <a:r>
              <a:rPr sz="3600" spc="-5" dirty="0">
                <a:solidFill>
                  <a:srgbClr val="252525"/>
                </a:solidFill>
                <a:latin typeface="Garamond"/>
                <a:cs typeface="Garamond"/>
              </a:rPr>
              <a:t>Conce</a:t>
            </a:r>
            <a:r>
              <a:rPr sz="3600" spc="6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3600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endParaRPr sz="3600">
              <a:latin typeface="Garamond"/>
              <a:cs typeface="Garamon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7748459" y="5989534"/>
            <a:ext cx="21907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en-US" sz="1400" spc="-10" dirty="0">
                <a:latin typeface="Garamond" panose="02020404030301010803" pitchFamily="18" charset="0"/>
              </a:rPr>
              <a:t>14</a:t>
            </a:r>
            <a:endParaRPr sz="1400" spc="-10" dirty="0">
              <a:latin typeface="Garamond" panose="02020404030301010803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286002" y="2520890"/>
            <a:ext cx="6571995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 algn="just">
              <a:lnSpc>
                <a:spcPct val="100000"/>
              </a:lnSpc>
              <a:buClr>
                <a:srgbClr val="4189B3"/>
              </a:buClr>
              <a:buSzPct val="114583"/>
              <a:buFont typeface="Arial"/>
              <a:buChar char="•"/>
              <a:tabLst>
                <a:tab pos="469900" algn="l"/>
              </a:tabLst>
            </a:pPr>
            <a:r>
              <a:rPr sz="2000" b="0" dirty="0">
                <a:latin typeface="Garamond"/>
                <a:cs typeface="Garamond"/>
              </a:rPr>
              <a:t>Crimi</a:t>
            </a:r>
            <a:r>
              <a:rPr sz="2000" b="0" spc="-10" dirty="0">
                <a:latin typeface="Garamond"/>
                <a:cs typeface="Garamond"/>
              </a:rPr>
              <a:t>n</a:t>
            </a:r>
            <a:r>
              <a:rPr sz="2000" b="0" dirty="0">
                <a:latin typeface="Garamond"/>
                <a:cs typeface="Garamond"/>
              </a:rPr>
              <a:t>al </a:t>
            </a:r>
            <a:r>
              <a:rPr lang="en-US" sz="2000" b="0" dirty="0">
                <a:latin typeface="Garamond"/>
                <a:cs typeface="Garamond"/>
              </a:rPr>
              <a:t>c</a:t>
            </a:r>
            <a:r>
              <a:rPr sz="2000" b="0" dirty="0">
                <a:latin typeface="Garamond"/>
                <a:cs typeface="Garamond"/>
              </a:rPr>
              <a:t>o</a:t>
            </a:r>
            <a:r>
              <a:rPr sz="2000" b="0" spc="-10" dirty="0">
                <a:latin typeface="Garamond"/>
                <a:cs typeface="Garamond"/>
              </a:rPr>
              <a:t>n</a:t>
            </a:r>
            <a:r>
              <a:rPr sz="2000" b="0" dirty="0">
                <a:latin typeface="Garamond"/>
                <a:cs typeface="Garamond"/>
              </a:rPr>
              <a:t>d</a:t>
            </a:r>
            <a:r>
              <a:rPr sz="2000" b="0" spc="-10" dirty="0">
                <a:latin typeface="Garamond"/>
                <a:cs typeface="Garamond"/>
              </a:rPr>
              <a:t>u</a:t>
            </a:r>
            <a:r>
              <a:rPr sz="2000" b="0" dirty="0">
                <a:latin typeface="Garamond"/>
                <a:cs typeface="Garamond"/>
              </a:rPr>
              <a:t>ct</a:t>
            </a:r>
            <a:r>
              <a:rPr sz="2000" b="0" spc="15" dirty="0">
                <a:latin typeface="Garamond"/>
                <a:cs typeface="Garamond"/>
              </a:rPr>
              <a:t> </a:t>
            </a:r>
            <a:r>
              <a:rPr sz="2000" b="0" dirty="0">
                <a:latin typeface="Garamond"/>
                <a:cs typeface="Garamond"/>
              </a:rPr>
              <a:t>(incl</a:t>
            </a:r>
            <a:r>
              <a:rPr sz="2000" b="0" spc="-10" dirty="0">
                <a:latin typeface="Garamond"/>
                <a:cs typeface="Garamond"/>
              </a:rPr>
              <a:t>u</a:t>
            </a:r>
            <a:r>
              <a:rPr sz="2000" b="0" dirty="0">
                <a:latin typeface="Garamond"/>
                <a:cs typeface="Garamond"/>
              </a:rPr>
              <a:t>di</a:t>
            </a:r>
            <a:r>
              <a:rPr sz="2000" b="0" spc="-15" dirty="0">
                <a:latin typeface="Garamond"/>
                <a:cs typeface="Garamond"/>
              </a:rPr>
              <a:t>n</a:t>
            </a:r>
            <a:r>
              <a:rPr sz="2000" b="0" dirty="0">
                <a:latin typeface="Garamond"/>
                <a:cs typeface="Garamond"/>
              </a:rPr>
              <a:t>g</a:t>
            </a:r>
            <a:r>
              <a:rPr sz="2000" b="0" spc="15" dirty="0">
                <a:latin typeface="Garamond"/>
                <a:cs typeface="Garamond"/>
              </a:rPr>
              <a:t> </a:t>
            </a:r>
            <a:r>
              <a:rPr sz="2000" b="0" spc="-30" dirty="0">
                <a:latin typeface="Garamond"/>
                <a:cs typeface="Garamond"/>
              </a:rPr>
              <a:t>D</a:t>
            </a:r>
            <a:r>
              <a:rPr sz="2000" b="0" dirty="0">
                <a:latin typeface="Garamond"/>
                <a:cs typeface="Garamond"/>
              </a:rPr>
              <a:t>WI</a:t>
            </a:r>
            <a:r>
              <a:rPr sz="2000" b="0" spc="-45" dirty="0">
                <a:latin typeface="Garamond"/>
                <a:cs typeface="Garamond"/>
              </a:rPr>
              <a:t>’</a:t>
            </a:r>
            <a:r>
              <a:rPr sz="2000" b="0" dirty="0">
                <a:latin typeface="Garamond"/>
                <a:cs typeface="Garamond"/>
              </a:rPr>
              <a:t>s)</a:t>
            </a:r>
          </a:p>
          <a:p>
            <a:pPr marL="469900" indent="-457200" algn="just">
              <a:lnSpc>
                <a:spcPct val="100000"/>
              </a:lnSpc>
              <a:spcBef>
                <a:spcPts val="1175"/>
              </a:spcBef>
              <a:buClr>
                <a:srgbClr val="4189B3"/>
              </a:buClr>
              <a:buSzPct val="114583"/>
              <a:buFont typeface="Arial"/>
              <a:buChar char="•"/>
              <a:tabLst>
                <a:tab pos="469900" algn="l"/>
              </a:tabLst>
            </a:pPr>
            <a:r>
              <a:rPr sz="2000" b="0" dirty="0"/>
              <a:t>Fi</a:t>
            </a:r>
            <a:r>
              <a:rPr sz="2000" b="0" spc="-15" dirty="0"/>
              <a:t>n</a:t>
            </a:r>
            <a:r>
              <a:rPr sz="2000" b="0" dirty="0"/>
              <a:t>ancial</a:t>
            </a:r>
            <a:r>
              <a:rPr sz="2000" b="0" spc="-5" dirty="0"/>
              <a:t> </a:t>
            </a:r>
            <a:r>
              <a:rPr lang="en-US" sz="2000" b="0" spc="-10" dirty="0"/>
              <a:t>i</a:t>
            </a:r>
            <a:r>
              <a:rPr sz="2000" b="0" spc="80" dirty="0"/>
              <a:t>r</a:t>
            </a:r>
            <a:r>
              <a:rPr sz="2000" b="0" spc="20" dirty="0"/>
              <a:t>r</a:t>
            </a:r>
            <a:r>
              <a:rPr sz="2000" b="0" dirty="0"/>
              <a:t>es</a:t>
            </a:r>
            <a:r>
              <a:rPr sz="2000" b="0" spc="-10" dirty="0"/>
              <a:t>p</a:t>
            </a:r>
            <a:r>
              <a:rPr sz="2000" b="0" dirty="0"/>
              <a:t>o</a:t>
            </a:r>
            <a:r>
              <a:rPr sz="2000" b="0" spc="-15" dirty="0"/>
              <a:t>n</a:t>
            </a:r>
            <a:r>
              <a:rPr sz="2000" b="0" dirty="0"/>
              <a:t>s</a:t>
            </a:r>
            <a:r>
              <a:rPr sz="2000" b="0" spc="-15" dirty="0"/>
              <a:t>i</a:t>
            </a:r>
            <a:r>
              <a:rPr sz="2000" b="0" spc="-5" dirty="0"/>
              <a:t>b</a:t>
            </a:r>
            <a:r>
              <a:rPr sz="2000" b="0" spc="-15" dirty="0"/>
              <a:t>i</a:t>
            </a:r>
            <a:r>
              <a:rPr sz="2000" b="0" spc="-5" dirty="0"/>
              <a:t>lit</a:t>
            </a:r>
            <a:r>
              <a:rPr sz="2000" b="0" dirty="0"/>
              <a:t>y</a:t>
            </a:r>
            <a:r>
              <a:rPr sz="2000" b="0" spc="10" dirty="0"/>
              <a:t> </a:t>
            </a:r>
            <a:r>
              <a:rPr sz="2000" b="0" dirty="0"/>
              <a:t>(e</a:t>
            </a:r>
            <a:r>
              <a:rPr sz="2000" b="0" spc="-35" dirty="0"/>
              <a:t>x</a:t>
            </a:r>
            <a:r>
              <a:rPr sz="2000" b="0" dirty="0"/>
              <a:t>ces</a:t>
            </a:r>
            <a:r>
              <a:rPr sz="2000" b="0" spc="-10" dirty="0"/>
              <a:t>s</a:t>
            </a:r>
            <a:r>
              <a:rPr sz="2000" b="0" spc="-40" dirty="0"/>
              <a:t>i</a:t>
            </a:r>
            <a:r>
              <a:rPr sz="2000" b="0" spc="-35" dirty="0"/>
              <a:t>v</a:t>
            </a:r>
            <a:r>
              <a:rPr sz="2000" b="0" dirty="0"/>
              <a:t>e,</a:t>
            </a:r>
            <a:r>
              <a:rPr lang="en-US" sz="2000" b="0" dirty="0"/>
              <a:t> </a:t>
            </a:r>
            <a:r>
              <a:rPr sz="2000" b="0" u="heavy" spc="-5" dirty="0"/>
              <a:t>u</a:t>
            </a:r>
            <a:r>
              <a:rPr sz="2000" b="0" u="heavy" spc="-15" dirty="0"/>
              <a:t>n</a:t>
            </a:r>
            <a:r>
              <a:rPr sz="2000" b="0" u="heavy" dirty="0"/>
              <a:t>ad</a:t>
            </a:r>
            <a:r>
              <a:rPr sz="2000" b="0" u="heavy" spc="-10" dirty="0"/>
              <a:t>d</a:t>
            </a:r>
            <a:r>
              <a:rPr sz="2000" b="0" u="heavy" spc="5" dirty="0"/>
              <a:t>r</a:t>
            </a:r>
            <a:r>
              <a:rPr sz="2000" b="0" u="heavy" spc="-15" dirty="0"/>
              <a:t>es</a:t>
            </a:r>
            <a:r>
              <a:rPr sz="2000" b="0" u="heavy" spc="-20" dirty="0"/>
              <a:t>s</a:t>
            </a:r>
            <a:r>
              <a:rPr sz="2000" b="0" u="heavy" spc="-15" dirty="0"/>
              <a:t>ed</a:t>
            </a:r>
            <a:r>
              <a:rPr sz="2000" b="0" spc="10" dirty="0"/>
              <a:t> </a:t>
            </a:r>
            <a:r>
              <a:rPr sz="2000" b="0" spc="-20" dirty="0"/>
              <a:t>d</a:t>
            </a:r>
            <a:r>
              <a:rPr sz="2000" b="0" spc="-65" dirty="0"/>
              <a:t>e</a:t>
            </a:r>
            <a:r>
              <a:rPr sz="2000" b="0" spc="-15" dirty="0"/>
              <a:t>bt)</a:t>
            </a:r>
          </a:p>
          <a:p>
            <a:pPr marL="469900" marR="5080" indent="-457200" algn="just">
              <a:lnSpc>
                <a:spcPct val="100000"/>
              </a:lnSpc>
              <a:spcBef>
                <a:spcPts val="1175"/>
              </a:spcBef>
              <a:buClr>
                <a:srgbClr val="4189B3"/>
              </a:buClr>
              <a:buSzPct val="114583"/>
              <a:buFont typeface="Arial"/>
              <a:buChar char="•"/>
              <a:tabLst>
                <a:tab pos="469900" algn="l"/>
              </a:tabLst>
            </a:pPr>
            <a:r>
              <a:rPr sz="2000" b="0" spc="-5" dirty="0"/>
              <a:t>C</a:t>
            </a:r>
            <a:r>
              <a:rPr sz="2000" b="0" spc="-10" dirty="0"/>
              <a:t>o</a:t>
            </a:r>
            <a:r>
              <a:rPr sz="2000" b="0" spc="-5" dirty="0"/>
              <a:t>n</a:t>
            </a:r>
            <a:r>
              <a:rPr sz="2000" b="0" spc="-15" dirty="0"/>
              <a:t>d</a:t>
            </a:r>
            <a:r>
              <a:rPr sz="2000" b="0" spc="-20" dirty="0"/>
              <a:t>uc</a:t>
            </a:r>
            <a:r>
              <a:rPr sz="2000" b="0" spc="-10" dirty="0"/>
              <a:t>t</a:t>
            </a:r>
            <a:r>
              <a:rPr sz="2000" b="0" dirty="0"/>
              <a:t> </a:t>
            </a:r>
            <a:r>
              <a:rPr sz="2000" b="0" spc="-15" dirty="0"/>
              <a:t>or</a:t>
            </a:r>
            <a:r>
              <a:rPr sz="2000" b="0" dirty="0"/>
              <a:t> </a:t>
            </a:r>
            <a:r>
              <a:rPr lang="en-US" sz="2000" b="0" spc="-5" dirty="0"/>
              <a:t>b</a:t>
            </a:r>
            <a:r>
              <a:rPr sz="2000" b="0" spc="-5" dirty="0"/>
              <a:t>eh</a:t>
            </a:r>
            <a:r>
              <a:rPr sz="2000" b="0" spc="-30" dirty="0"/>
              <a:t>a</a:t>
            </a:r>
            <a:r>
              <a:rPr sz="2000" b="0" spc="-5" dirty="0"/>
              <a:t>vio</a:t>
            </a:r>
            <a:r>
              <a:rPr sz="2000" b="0" dirty="0"/>
              <a:t>r</a:t>
            </a:r>
            <a:r>
              <a:rPr sz="2000" b="0" spc="5" dirty="0"/>
              <a:t> </a:t>
            </a:r>
            <a:r>
              <a:rPr lang="en-US" sz="2000" b="0" spc="-40" dirty="0"/>
              <a:t>re</a:t>
            </a:r>
            <a:r>
              <a:rPr sz="2000" b="0" spc="-10" dirty="0"/>
              <a:t>la</a:t>
            </a:r>
            <a:r>
              <a:rPr sz="2000" b="0" spc="-5" dirty="0"/>
              <a:t>t</a:t>
            </a:r>
            <a:r>
              <a:rPr sz="2000" b="0" spc="-15" dirty="0"/>
              <a:t>ed</a:t>
            </a:r>
            <a:r>
              <a:rPr sz="2000" b="0" spc="-20" dirty="0"/>
              <a:t> </a:t>
            </a:r>
            <a:r>
              <a:rPr sz="2000" b="0" spc="-10" dirty="0"/>
              <a:t>to</a:t>
            </a:r>
            <a:r>
              <a:rPr sz="2000" b="0" spc="-5" dirty="0"/>
              <a:t> </a:t>
            </a:r>
            <a:r>
              <a:rPr lang="en-US" sz="2000" b="0" spc="-15" dirty="0"/>
              <a:t>i</a:t>
            </a:r>
            <a:r>
              <a:rPr sz="2000" b="0" spc="-15" dirty="0"/>
              <a:t>mpai</a:t>
            </a:r>
            <a:r>
              <a:rPr sz="2000" b="0" spc="75" dirty="0"/>
              <a:t>r</a:t>
            </a:r>
            <a:r>
              <a:rPr sz="2000" b="0" spc="-15" dirty="0"/>
              <a:t>ments</a:t>
            </a:r>
            <a:r>
              <a:rPr sz="2000" b="0" spc="-10" dirty="0"/>
              <a:t> </a:t>
            </a:r>
            <a:r>
              <a:rPr lang="en-US" sz="2000" b="0" spc="40" dirty="0"/>
              <a:t>w</a:t>
            </a:r>
            <a:r>
              <a:rPr sz="2000" b="0" spc="-5" dirty="0"/>
              <a:t>h</a:t>
            </a:r>
            <a:r>
              <a:rPr sz="2000" b="0" spc="-15" dirty="0"/>
              <a:t>i</a:t>
            </a:r>
            <a:r>
              <a:rPr sz="2000" b="0" dirty="0"/>
              <a:t>ch</a:t>
            </a:r>
            <a:r>
              <a:rPr sz="2000" b="0" spc="-5" dirty="0"/>
              <a:t> </a:t>
            </a:r>
            <a:r>
              <a:rPr lang="en-US" sz="2000" b="0" spc="-15" dirty="0"/>
              <a:t>c</a:t>
            </a:r>
            <a:r>
              <a:rPr sz="2000" b="0" dirty="0"/>
              <a:t>all</a:t>
            </a:r>
            <a:r>
              <a:rPr sz="2000" b="0" spc="-5" dirty="0"/>
              <a:t> i</a:t>
            </a:r>
            <a:r>
              <a:rPr sz="2000" b="0" spc="-15" dirty="0"/>
              <a:t>n</a:t>
            </a:r>
            <a:r>
              <a:rPr sz="2000" b="0" dirty="0"/>
              <a:t>to</a:t>
            </a:r>
            <a:r>
              <a:rPr sz="2000" b="0" spc="-5" dirty="0"/>
              <a:t> </a:t>
            </a:r>
            <a:r>
              <a:rPr lang="en-US" sz="2000" b="0" spc="-5" dirty="0"/>
              <a:t>q</a:t>
            </a:r>
            <a:r>
              <a:rPr sz="2000" b="0" spc="-15" dirty="0"/>
              <a:t>u</a:t>
            </a:r>
            <a:r>
              <a:rPr sz="2000" b="0" dirty="0"/>
              <a:t>estion</a:t>
            </a:r>
            <a:r>
              <a:rPr sz="2000" b="0" spc="5" dirty="0"/>
              <a:t> </a:t>
            </a:r>
            <a:r>
              <a:rPr lang="en-US" sz="2000" b="0" spc="-5" dirty="0"/>
              <a:t>c</a:t>
            </a:r>
            <a:r>
              <a:rPr sz="2000" b="0" spc="-15" dirty="0"/>
              <a:t>u</a:t>
            </a:r>
            <a:r>
              <a:rPr sz="2000" b="0" spc="80" dirty="0"/>
              <a:t>r</a:t>
            </a:r>
            <a:r>
              <a:rPr sz="2000" b="0" spc="20" dirty="0"/>
              <a:t>r</a:t>
            </a:r>
            <a:r>
              <a:rPr sz="2000" b="0" dirty="0"/>
              <a:t>ent</a:t>
            </a:r>
            <a:r>
              <a:rPr sz="2000" b="0" spc="-15" dirty="0"/>
              <a:t> </a:t>
            </a:r>
            <a:r>
              <a:rPr lang="en-US" sz="2000" b="0" spc="-15" dirty="0"/>
              <a:t>f</a:t>
            </a:r>
            <a:r>
              <a:rPr sz="2000" b="0" dirty="0"/>
              <a:t>itne</a:t>
            </a:r>
            <a:r>
              <a:rPr sz="2000" b="0" spc="-15" dirty="0"/>
              <a:t>s</a:t>
            </a:r>
            <a:r>
              <a:rPr sz="2000" b="0" dirty="0"/>
              <a:t>s: </a:t>
            </a:r>
            <a:r>
              <a:rPr lang="en-US" sz="2000" b="0" dirty="0"/>
              <a:t>s</a:t>
            </a:r>
            <a:r>
              <a:rPr sz="2000" b="0" spc="-5" dirty="0"/>
              <a:t>u</a:t>
            </a:r>
            <a:r>
              <a:rPr sz="2000" b="0" spc="-15" dirty="0"/>
              <a:t>bstance</a:t>
            </a:r>
            <a:r>
              <a:rPr sz="2000" b="0" spc="-20" dirty="0"/>
              <a:t> </a:t>
            </a:r>
            <a:r>
              <a:rPr lang="en-US" sz="2000" b="0" spc="-5" dirty="0"/>
              <a:t>a</a:t>
            </a:r>
            <a:r>
              <a:rPr sz="2000" b="0" spc="-5" dirty="0"/>
              <a:t>b</a:t>
            </a:r>
            <a:r>
              <a:rPr sz="2000" b="0" spc="-15" dirty="0"/>
              <a:t>u</a:t>
            </a:r>
            <a:r>
              <a:rPr sz="2000" b="0" spc="-10" dirty="0"/>
              <a:t>se,</a:t>
            </a:r>
            <a:r>
              <a:rPr sz="2000" b="0" spc="15" dirty="0"/>
              <a:t> </a:t>
            </a:r>
            <a:r>
              <a:rPr lang="en-US" sz="2000" b="0" spc="-5" dirty="0"/>
              <a:t>a</a:t>
            </a:r>
            <a:r>
              <a:rPr sz="2000" b="0" spc="-5" dirty="0"/>
              <a:t>lco</a:t>
            </a:r>
            <a:r>
              <a:rPr sz="2000" b="0" spc="-10" dirty="0"/>
              <a:t>h</a:t>
            </a:r>
            <a:r>
              <a:rPr sz="2000" b="0" dirty="0"/>
              <a:t>ol</a:t>
            </a:r>
            <a:r>
              <a:rPr sz="2000" b="0" spc="5" dirty="0"/>
              <a:t> </a:t>
            </a:r>
            <a:r>
              <a:rPr lang="en-US" sz="2000" b="0" spc="-5" dirty="0"/>
              <a:t>a</a:t>
            </a:r>
            <a:r>
              <a:rPr sz="2000" b="0" spc="-5" dirty="0"/>
              <a:t>b</a:t>
            </a:r>
            <a:r>
              <a:rPr sz="2000" b="0" spc="-15" dirty="0"/>
              <a:t>u</a:t>
            </a:r>
            <a:r>
              <a:rPr sz="2000" b="0" spc="-10" dirty="0"/>
              <a:t>se,</a:t>
            </a:r>
            <a:r>
              <a:rPr sz="2000" b="0" dirty="0"/>
              <a:t> </a:t>
            </a:r>
            <a:r>
              <a:rPr lang="en-US" sz="2000" b="0" spc="-20" dirty="0"/>
              <a:t>m</a:t>
            </a:r>
            <a:r>
              <a:rPr sz="2000" b="0" spc="-20" dirty="0"/>
              <a:t>e</a:t>
            </a:r>
            <a:r>
              <a:rPr sz="2000" b="0" spc="-25" dirty="0"/>
              <a:t>n</a:t>
            </a:r>
            <a:r>
              <a:rPr sz="2000" b="0" spc="-10" dirty="0"/>
              <a:t>ta</a:t>
            </a:r>
            <a:r>
              <a:rPr sz="2000" b="0" spc="-5" dirty="0"/>
              <a:t>l, </a:t>
            </a:r>
            <a:r>
              <a:rPr lang="en-US" sz="2000" b="0" spc="-5" dirty="0"/>
              <a:t>e</a:t>
            </a:r>
            <a:r>
              <a:rPr sz="2000" b="0" spc="5" dirty="0"/>
              <a:t>m</a:t>
            </a:r>
            <a:r>
              <a:rPr sz="2000" b="0" spc="-10" dirty="0"/>
              <a:t>otio</a:t>
            </a:r>
            <a:r>
              <a:rPr sz="2000" b="0" spc="-25" dirty="0"/>
              <a:t>n</a:t>
            </a:r>
            <a:r>
              <a:rPr sz="2000" b="0" dirty="0"/>
              <a:t>al</a:t>
            </a:r>
            <a:r>
              <a:rPr sz="2000" b="0" spc="-15" dirty="0"/>
              <a:t> or</a:t>
            </a:r>
            <a:r>
              <a:rPr sz="2000" b="0" dirty="0"/>
              <a:t> </a:t>
            </a:r>
            <a:r>
              <a:rPr lang="en-US" sz="2000" b="0" dirty="0"/>
              <a:t>n</a:t>
            </a:r>
            <a:r>
              <a:rPr sz="2000" b="0" spc="-20" dirty="0"/>
              <a:t>e</a:t>
            </a:r>
            <a:r>
              <a:rPr sz="2000" b="0" spc="90" dirty="0"/>
              <a:t>r</a:t>
            </a:r>
            <a:r>
              <a:rPr sz="2000" b="0" spc="-60" dirty="0"/>
              <a:t>v</a:t>
            </a:r>
            <a:r>
              <a:rPr sz="2000" b="0" dirty="0"/>
              <a:t>o</a:t>
            </a:r>
            <a:r>
              <a:rPr sz="2000" b="0" spc="-10" dirty="0"/>
              <a:t>us</a:t>
            </a:r>
            <a:r>
              <a:rPr sz="2000" b="0" dirty="0"/>
              <a:t> </a:t>
            </a:r>
            <a:r>
              <a:rPr lang="en-US" sz="2000" b="0" spc="-10" dirty="0"/>
              <a:t>d</a:t>
            </a:r>
            <a:r>
              <a:rPr sz="2000" b="0" spc="-15" dirty="0"/>
              <a:t>is</a:t>
            </a:r>
            <a:r>
              <a:rPr sz="2000" b="0" spc="-25" dirty="0"/>
              <a:t>o</a:t>
            </a:r>
            <a:r>
              <a:rPr sz="2000" b="0" spc="-15" dirty="0"/>
              <a:t>rde</a:t>
            </a:r>
            <a:r>
              <a:rPr sz="2000" b="0" spc="25" dirty="0"/>
              <a:t>r</a:t>
            </a:r>
            <a:r>
              <a:rPr sz="2000" b="0" spc="-10" dirty="0"/>
              <a:t>s</a:t>
            </a:r>
            <a:r>
              <a:rPr sz="2000" b="0" dirty="0"/>
              <a:t> </a:t>
            </a:r>
            <a:r>
              <a:rPr sz="2000" b="0" spc="-15" dirty="0"/>
              <a:t>or</a:t>
            </a:r>
            <a:r>
              <a:rPr sz="2000" b="0" spc="5" dirty="0"/>
              <a:t> </a:t>
            </a:r>
            <a:r>
              <a:rPr lang="en-US" sz="2000" b="0" spc="5" dirty="0"/>
              <a:t>c</a:t>
            </a:r>
            <a:r>
              <a:rPr sz="2000" b="0" spc="-10" dirty="0"/>
              <a:t>o</a:t>
            </a:r>
            <a:r>
              <a:rPr sz="2000" b="0" spc="-5" dirty="0"/>
              <a:t>n</a:t>
            </a:r>
            <a:r>
              <a:rPr sz="2000" b="0" spc="-15" dirty="0"/>
              <a:t>d</a:t>
            </a:r>
            <a:r>
              <a:rPr sz="2000" b="0" spc="-5" dirty="0"/>
              <a:t>itio</a:t>
            </a:r>
            <a:r>
              <a:rPr sz="2000" b="0" spc="-10" dirty="0"/>
              <a:t>ns.</a:t>
            </a:r>
          </a:p>
        </p:txBody>
      </p:sp>
    </p:spTree>
    <p:extLst>
      <p:ext uri="{BB962C8B-B14F-4D97-AF65-F5344CB8AC3E}">
        <p14:creationId xmlns:p14="http://schemas.microsoft.com/office/powerpoint/2010/main" val="3452002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4965" y="533400"/>
            <a:ext cx="5894069" cy="1538903"/>
          </a:xfrm>
          <a:prstGeom prst="rect">
            <a:avLst/>
          </a:prstGeom>
        </p:spPr>
        <p:txBody>
          <a:bodyPr vert="horz" wrap="square" lIns="0" tIns="304820" rIns="0" bIns="0" rtlCol="0">
            <a:spAutoFit/>
          </a:bodyPr>
          <a:lstStyle/>
          <a:p>
            <a:pPr marL="263525">
              <a:lnSpc>
                <a:spcPct val="100000"/>
              </a:lnSpc>
            </a:pPr>
            <a:r>
              <a:rPr lang="en-US" spc="-130" dirty="0"/>
              <a:t>More </a:t>
            </a:r>
            <a:r>
              <a:rPr spc="-130" dirty="0"/>
              <a:t>F</a:t>
            </a:r>
            <a:r>
              <a:rPr spc="-25" dirty="0"/>
              <a:t>actor</a:t>
            </a:r>
            <a:r>
              <a:rPr spc="-15" dirty="0"/>
              <a:t>s</a:t>
            </a:r>
            <a:r>
              <a:rPr spc="-10" dirty="0"/>
              <a:t> </a:t>
            </a:r>
            <a:r>
              <a:rPr spc="-25" dirty="0"/>
              <a:t>an</a:t>
            </a:r>
            <a:r>
              <a:rPr spc="-20" dirty="0"/>
              <a:t>d</a:t>
            </a:r>
            <a:r>
              <a:rPr dirty="0"/>
              <a:t> </a:t>
            </a:r>
            <a:r>
              <a:rPr spc="5" dirty="0"/>
              <a:t>C</a:t>
            </a:r>
            <a:r>
              <a:rPr spc="-25" dirty="0"/>
              <a:t>onsiderations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5400" y="2590801"/>
            <a:ext cx="6417182" cy="2726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 algn="just">
              <a:lnSpc>
                <a:spcPct val="100000"/>
              </a:lnSpc>
              <a:buClr>
                <a:srgbClr val="4189B3"/>
              </a:buClr>
              <a:buSzPct val="115000"/>
              <a:buFont typeface="Arial"/>
              <a:buChar char="•"/>
              <a:tabLst>
                <a:tab pos="299720" algn="l"/>
              </a:tabLst>
            </a:pPr>
            <a:r>
              <a:rPr lang="en-US" sz="2400" spc="-5" dirty="0">
                <a:solidFill>
                  <a:srgbClr val="252525"/>
                </a:solidFill>
                <a:latin typeface="Garamond"/>
                <a:cs typeface="Garamond"/>
              </a:rPr>
              <a:t>Evid</a:t>
            </a:r>
            <a:r>
              <a:rPr lang="en-US" sz="2400" spc="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lang="en-US" sz="2400" spc="-5" dirty="0">
                <a:solidFill>
                  <a:srgbClr val="252525"/>
                </a:solidFill>
                <a:latin typeface="Garamond"/>
                <a:cs typeface="Garamond"/>
              </a:rPr>
              <a:t>nc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lang="en-US" sz="24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400" spc="-5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f subst</a:t>
            </a:r>
            <a:r>
              <a:rPr lang="en-US" sz="2400" spc="-5" dirty="0">
                <a:solidFill>
                  <a:srgbClr val="252525"/>
                </a:solidFill>
                <a:latin typeface="Garamond"/>
                <a:cs typeface="Garamond"/>
              </a:rPr>
              <a:t>anc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lang="en-US" sz="24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misus</a:t>
            </a:r>
            <a:r>
              <a:rPr lang="en-US" sz="2400" spc="-1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,</a:t>
            </a:r>
            <a:r>
              <a:rPr lang="en-US" sz="2400" spc="-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400" spc="-5" dirty="0">
                <a:solidFill>
                  <a:srgbClr val="252525"/>
                </a:solidFill>
                <a:latin typeface="Garamond"/>
                <a:cs typeface="Garamond"/>
              </a:rPr>
              <a:t>abus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lang="en-US" sz="2400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400" spc="-5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r </a:t>
            </a:r>
            <a:r>
              <a:rPr lang="en-US" sz="2400" spc="10" dirty="0">
                <a:solidFill>
                  <a:srgbClr val="252525"/>
                </a:solidFill>
                <a:latin typeface="Garamond"/>
                <a:cs typeface="Garamond"/>
              </a:rPr>
              <a:t>d</a:t>
            </a:r>
            <a:r>
              <a:rPr lang="en-US" sz="2400" spc="2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lang="en-US" sz="2400" spc="-5" dirty="0">
                <a:solidFill>
                  <a:srgbClr val="252525"/>
                </a:solidFill>
                <a:latin typeface="Garamond"/>
                <a:cs typeface="Garamond"/>
              </a:rPr>
              <a:t>pen</a:t>
            </a:r>
            <a:r>
              <a:rPr lang="en-US" sz="2400" spc="5" dirty="0">
                <a:solidFill>
                  <a:srgbClr val="252525"/>
                </a:solidFill>
                <a:latin typeface="Garamond"/>
                <a:cs typeface="Garamond"/>
              </a:rPr>
              <a:t>d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enc</a:t>
            </a:r>
            <a:r>
              <a:rPr lang="en-US" sz="2400" spc="-165" dirty="0">
                <a:solidFill>
                  <a:srgbClr val="252525"/>
                </a:solidFill>
                <a:latin typeface="Garamond"/>
                <a:cs typeface="Garamond"/>
              </a:rPr>
              <a:t>y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.  </a:t>
            </a:r>
            <a:endParaRPr lang="en-US" sz="2400" dirty="0">
              <a:latin typeface="Garamond"/>
              <a:cs typeface="Garamond"/>
            </a:endParaRPr>
          </a:p>
          <a:p>
            <a:pPr marL="299085" marR="5080" indent="-286385" algn="just">
              <a:lnSpc>
                <a:spcPct val="100000"/>
              </a:lnSpc>
              <a:spcBef>
                <a:spcPts val="1080"/>
              </a:spcBef>
              <a:buClr>
                <a:srgbClr val="4189B3"/>
              </a:buClr>
              <a:buSzPct val="115000"/>
              <a:buFont typeface="Arial"/>
              <a:buChar char="•"/>
              <a:tabLst>
                <a:tab pos="299720" algn="l"/>
              </a:tabLst>
            </a:pPr>
            <a:r>
              <a:rPr lang="en-US" sz="2400" spc="-5" dirty="0">
                <a:solidFill>
                  <a:srgbClr val="252525"/>
                </a:solidFill>
                <a:latin typeface="Garamond"/>
                <a:cs typeface="Garamond"/>
              </a:rPr>
              <a:t>Evid</a:t>
            </a:r>
            <a:r>
              <a:rPr lang="en-US" sz="2400" spc="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lang="en-US" sz="2400" spc="-5" dirty="0">
                <a:solidFill>
                  <a:srgbClr val="252525"/>
                </a:solidFill>
                <a:latin typeface="Garamond"/>
                <a:cs typeface="Garamond"/>
              </a:rPr>
              <a:t>nc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lang="en-US" sz="2400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400" spc="-5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f</a:t>
            </a:r>
            <a:r>
              <a:rPr lang="en-US" sz="2400" spc="-2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m</a:t>
            </a:r>
            <a:r>
              <a:rPr lang="en-US" sz="2400" spc="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lang="en-US" sz="2400" spc="-5" dirty="0">
                <a:solidFill>
                  <a:srgbClr val="252525"/>
                </a:solidFill>
                <a:latin typeface="Garamond"/>
                <a:cs typeface="Garamond"/>
              </a:rPr>
              <a:t>nta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l</a:t>
            </a:r>
            <a:r>
              <a:rPr lang="en-US" sz="2400" spc="-5" dirty="0">
                <a:solidFill>
                  <a:srgbClr val="252525"/>
                </a:solidFill>
                <a:latin typeface="Garamond"/>
                <a:cs typeface="Garamond"/>
              </a:rPr>
              <a:t> o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lang="en-US" sz="2400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lang="en-US" sz="2400" spc="5" dirty="0">
                <a:solidFill>
                  <a:srgbClr val="252525"/>
                </a:solidFill>
                <a:latin typeface="Garamond"/>
                <a:cs typeface="Garamond"/>
              </a:rPr>
              <a:t>m</a:t>
            </a:r>
            <a:r>
              <a:rPr lang="en-US" sz="2400" spc="-5" dirty="0">
                <a:solidFill>
                  <a:srgbClr val="252525"/>
                </a:solidFill>
                <a:latin typeface="Garamond"/>
                <a:cs typeface="Garamond"/>
              </a:rPr>
              <a:t>otiona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l</a:t>
            </a:r>
            <a:r>
              <a:rPr lang="en-US" sz="2400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instabi</a:t>
            </a:r>
            <a:r>
              <a:rPr lang="en-US" sz="2400" spc="-10" dirty="0">
                <a:solidFill>
                  <a:srgbClr val="252525"/>
                </a:solidFill>
                <a:latin typeface="Garamond"/>
                <a:cs typeface="Garamond"/>
              </a:rPr>
              <a:t>l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ity</a:t>
            </a:r>
            <a:r>
              <a:rPr lang="en-US" sz="2400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is </a:t>
            </a:r>
            <a:r>
              <a:rPr lang="en-US" sz="2400" spc="-5" dirty="0">
                <a:solidFill>
                  <a:srgbClr val="252525"/>
                </a:solidFill>
                <a:latin typeface="Garamond"/>
                <a:cs typeface="Garamond"/>
              </a:rPr>
              <a:t>als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o a factor</a:t>
            </a:r>
            <a:r>
              <a:rPr lang="en-US" sz="24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the </a:t>
            </a:r>
            <a:r>
              <a:rPr lang="en-US" sz="2400" spc="-5" dirty="0">
                <a:solidFill>
                  <a:srgbClr val="252525"/>
                </a:solidFill>
                <a:latin typeface="Garamond"/>
                <a:cs typeface="Garamond"/>
              </a:rPr>
              <a:t>Committ</a:t>
            </a:r>
            <a:r>
              <a:rPr lang="en-US" sz="2400" spc="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lang="en-US" sz="24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m</a:t>
            </a:r>
            <a:r>
              <a:rPr lang="en-US" sz="2400" spc="-20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y</a:t>
            </a:r>
            <a:r>
              <a:rPr lang="en-US" sz="24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consider</a:t>
            </a:r>
            <a:r>
              <a:rPr lang="en-US" sz="2400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w</a:t>
            </a:r>
            <a:r>
              <a:rPr lang="en-US" sz="2400" spc="-10" dirty="0">
                <a:solidFill>
                  <a:srgbClr val="252525"/>
                </a:solidFill>
                <a:latin typeface="Garamond"/>
                <a:cs typeface="Garamond"/>
              </a:rPr>
              <a:t>h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en</a:t>
            </a:r>
            <a:r>
              <a:rPr lang="en-US" sz="2400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d</a:t>
            </a:r>
            <a:r>
              <a:rPr lang="en-US" sz="2400" spc="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lang="en-US" sz="2400" spc="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lang="en-US" sz="2400" spc="7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mini</a:t>
            </a:r>
            <a:r>
              <a:rPr lang="en-US" sz="2400" spc="-10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g</a:t>
            </a:r>
            <a:r>
              <a:rPr lang="en-US" sz="24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if </a:t>
            </a:r>
            <a:r>
              <a:rPr lang="en-US" sz="2400" spc="-2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lang="en-US" sz="24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400" spc="-5" dirty="0">
                <a:solidFill>
                  <a:srgbClr val="252525"/>
                </a:solidFill>
                <a:latin typeface="Garamond"/>
                <a:cs typeface="Garamond"/>
              </a:rPr>
              <a:t>applicant possess</a:t>
            </a:r>
            <a:r>
              <a:rPr lang="en-US" sz="2400" spc="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lang="en-US" sz="2400" spc="-4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the </a:t>
            </a:r>
            <a:r>
              <a:rPr lang="en-US" sz="2400" spc="-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lang="en-US" sz="2400" spc="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quisite</a:t>
            </a:r>
            <a:r>
              <a:rPr lang="en-US" sz="2400" spc="-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fitness to</a:t>
            </a:r>
            <a:r>
              <a:rPr lang="en-US" sz="2400" spc="-5" dirty="0">
                <a:solidFill>
                  <a:srgbClr val="252525"/>
                </a:solidFill>
                <a:latin typeface="Garamond"/>
                <a:cs typeface="Garamond"/>
              </a:rPr>
              <a:t> p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lang="en-US" sz="2400" spc="-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lang="en-US" sz="2400" spc="5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tice</a:t>
            </a:r>
            <a:r>
              <a:rPr lang="en-US" sz="24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l</a:t>
            </a:r>
            <a:r>
              <a:rPr lang="en-US" sz="2400" spc="-2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lang="en-US" sz="2400" spc="-235" dirty="0">
                <a:solidFill>
                  <a:srgbClr val="252525"/>
                </a:solidFill>
                <a:latin typeface="Garamond"/>
                <a:cs typeface="Garamond"/>
              </a:rPr>
              <a:t>w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.</a:t>
            </a:r>
            <a:r>
              <a:rPr lang="en-US" sz="2400" spc="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400" i="1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lang="en-US" sz="2400" i="1" spc="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lang="en-US" sz="2400" i="1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lang="en-US" sz="2400" i="1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400" i="1" spc="-5" dirty="0">
                <a:solidFill>
                  <a:srgbClr val="252525"/>
                </a:solidFill>
                <a:latin typeface="Garamond"/>
                <a:cs typeface="Garamond"/>
              </a:rPr>
              <a:t>LA</a:t>
            </a:r>
            <a:r>
              <a:rPr lang="en-US" sz="2400" i="1" spc="5" dirty="0">
                <a:solidFill>
                  <a:srgbClr val="252525"/>
                </a:solidFill>
                <a:latin typeface="Garamond"/>
                <a:cs typeface="Garamond"/>
              </a:rPr>
              <a:t> S</a:t>
            </a:r>
            <a:r>
              <a:rPr lang="en-US" sz="2400" i="1" spc="-5" dirty="0">
                <a:solidFill>
                  <a:srgbClr val="252525"/>
                </a:solidFill>
                <a:latin typeface="Garamond"/>
                <a:cs typeface="Garamond"/>
              </a:rPr>
              <a:t>u</a:t>
            </a:r>
            <a:r>
              <a:rPr lang="en-US" sz="2400" i="1" spc="-55" dirty="0">
                <a:solidFill>
                  <a:srgbClr val="252525"/>
                </a:solidFill>
                <a:latin typeface="Garamond"/>
                <a:cs typeface="Garamond"/>
              </a:rPr>
              <a:t>preme</a:t>
            </a:r>
            <a:r>
              <a:rPr lang="en-US" sz="2400" i="1" spc="-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400" i="1" dirty="0">
                <a:solidFill>
                  <a:srgbClr val="252525"/>
                </a:solidFill>
                <a:latin typeface="Garamond"/>
                <a:cs typeface="Garamond"/>
              </a:rPr>
              <a:t>Court </a:t>
            </a:r>
            <a:r>
              <a:rPr lang="en-US" sz="2400" i="1" spc="1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lang="en-US" sz="2400" i="1" spc="-5" dirty="0">
                <a:solidFill>
                  <a:srgbClr val="252525"/>
                </a:solidFill>
                <a:latin typeface="Garamond"/>
                <a:cs typeface="Garamond"/>
              </a:rPr>
              <a:t>ul</a:t>
            </a:r>
            <a:r>
              <a:rPr lang="en-US" sz="2400" i="1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lang="en-US" sz="2400" i="1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400" i="1" dirty="0">
                <a:solidFill>
                  <a:srgbClr val="252525"/>
                </a:solidFill>
                <a:latin typeface="Garamond"/>
                <a:cs typeface="Garamond"/>
              </a:rPr>
              <a:t>XVII,</a:t>
            </a:r>
            <a:r>
              <a:rPr lang="en-US" sz="2400" i="1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400" i="1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lang="en-US" sz="2400" i="1" spc="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lang="en-US" sz="2400" i="1" dirty="0">
                <a:solidFill>
                  <a:srgbClr val="252525"/>
                </a:solidFill>
                <a:latin typeface="Garamond"/>
                <a:cs typeface="Garamond"/>
              </a:rPr>
              <a:t>c.</a:t>
            </a:r>
            <a:r>
              <a:rPr lang="en-US" sz="2400" i="1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400" i="1" dirty="0">
                <a:solidFill>
                  <a:srgbClr val="252525"/>
                </a:solidFill>
                <a:latin typeface="Garamond"/>
                <a:cs typeface="Garamond"/>
              </a:rPr>
              <a:t>5</a:t>
            </a:r>
            <a:r>
              <a:rPr lang="en-US" sz="2400" i="1" spc="-10" dirty="0">
                <a:solidFill>
                  <a:srgbClr val="252525"/>
                </a:solidFill>
                <a:latin typeface="Garamond"/>
                <a:cs typeface="Garamond"/>
              </a:rPr>
              <a:t>(</a:t>
            </a:r>
            <a:r>
              <a:rPr lang="en-US" sz="2400" i="1" spc="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lang="en-US" sz="2400" i="1" dirty="0">
                <a:solidFill>
                  <a:srgbClr val="252525"/>
                </a:solidFill>
                <a:latin typeface="Garamond"/>
                <a:cs typeface="Garamond"/>
              </a:rPr>
              <a:t>)</a:t>
            </a:r>
            <a:r>
              <a:rPr lang="en-US" sz="2400" i="1" spc="-10" dirty="0">
                <a:solidFill>
                  <a:srgbClr val="252525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srgbClr val="252525"/>
                </a:solidFill>
                <a:latin typeface="Garamond"/>
                <a:cs typeface="Garamond"/>
              </a:rPr>
              <a:t>1</a:t>
            </a:r>
            <a:r>
              <a:rPr lang="en-US" sz="2400" i="1" spc="-10" dirty="0">
                <a:solidFill>
                  <a:srgbClr val="252525"/>
                </a:solidFill>
                <a:latin typeface="Garamond"/>
                <a:cs typeface="Garamond"/>
              </a:rPr>
              <a:t>5</a:t>
            </a:r>
            <a:r>
              <a:rPr lang="en-US" sz="2400" i="1" dirty="0">
                <a:solidFill>
                  <a:srgbClr val="252525"/>
                </a:solidFill>
                <a:latin typeface="Garamond"/>
                <a:cs typeface="Garamond"/>
              </a:rPr>
              <a:t>),</a:t>
            </a:r>
            <a:r>
              <a:rPr lang="en-US" sz="2400" i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400" i="1" spc="-180" dirty="0">
                <a:solidFill>
                  <a:srgbClr val="252525"/>
                </a:solidFill>
                <a:latin typeface="Garamond"/>
                <a:cs typeface="Garamond"/>
              </a:rPr>
              <a:t>F</a:t>
            </a:r>
            <a:r>
              <a:rPr lang="en-US" sz="2400" i="1" spc="-5" dirty="0">
                <a:solidFill>
                  <a:srgbClr val="252525"/>
                </a:solidFill>
                <a:latin typeface="Garamond"/>
                <a:cs typeface="Garamond"/>
              </a:rPr>
              <a:t>acto</a:t>
            </a:r>
            <a:r>
              <a:rPr lang="en-US" sz="2400" i="1" spc="-1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lang="en-US" sz="2400" i="1" dirty="0">
                <a:solidFill>
                  <a:srgbClr val="252525"/>
                </a:solidFill>
                <a:latin typeface="Garamond"/>
                <a:cs typeface="Garamond"/>
              </a:rPr>
              <a:t>s </a:t>
            </a:r>
            <a:r>
              <a:rPr lang="en-US" sz="2400" i="1" spc="-5" dirty="0">
                <a:solidFill>
                  <a:srgbClr val="252525"/>
                </a:solidFill>
                <a:latin typeface="Garamond"/>
                <a:cs typeface="Garamond"/>
              </a:rPr>
              <a:t>an</a:t>
            </a:r>
            <a:r>
              <a:rPr lang="en-US" sz="2400" i="1" dirty="0">
                <a:solidFill>
                  <a:srgbClr val="252525"/>
                </a:solidFill>
                <a:latin typeface="Garamond"/>
                <a:cs typeface="Garamond"/>
              </a:rPr>
              <a:t>d</a:t>
            </a:r>
            <a:r>
              <a:rPr lang="en-US" sz="2400" i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400" i="1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lang="en-US" sz="2400" i="1" spc="-10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lang="en-US" sz="2400" i="1" spc="-5" dirty="0">
                <a:solidFill>
                  <a:srgbClr val="252525"/>
                </a:solidFill>
                <a:latin typeface="Garamond"/>
                <a:cs typeface="Garamond"/>
              </a:rPr>
              <a:t>nsideratio</a:t>
            </a:r>
            <a:r>
              <a:rPr lang="en-US" sz="2400" i="1" spc="-10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lang="en-US" sz="2400" i="1" spc="-20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lang="en-US" sz="2400" i="1" dirty="0">
                <a:solidFill>
                  <a:srgbClr val="252525"/>
                </a:solidFill>
                <a:latin typeface="Garamond"/>
                <a:cs typeface="Garamond"/>
              </a:rPr>
              <a:t>.</a:t>
            </a:r>
            <a:endParaRPr lang="en-US" sz="2400"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4B40-8DCC-44E2-A726-CEA4BF72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965" y="1023217"/>
            <a:ext cx="5894069" cy="615553"/>
          </a:xfrm>
        </p:spPr>
        <p:txBody>
          <a:bodyPr/>
          <a:lstStyle/>
          <a:p>
            <a:r>
              <a:rPr lang="en-US" dirty="0"/>
              <a:t>Fitness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90DAA-61B3-438C-BC66-F0EB96201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6001" y="2743200"/>
            <a:ext cx="6571995" cy="2092881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Justice Department Settlement </a:t>
            </a:r>
          </a:p>
          <a:p>
            <a:endParaRPr lang="en-US" sz="2800" dirty="0"/>
          </a:p>
          <a:p>
            <a:r>
              <a:rPr lang="en-US" sz="2800" dirty="0"/>
              <a:t>NCBE Report Questions 25, 26, 27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197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2E707-895B-41A2-80EF-804083E18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965" y="1023217"/>
            <a:ext cx="5894069" cy="615553"/>
          </a:xfrm>
        </p:spPr>
        <p:txBody>
          <a:bodyPr/>
          <a:lstStyle/>
          <a:p>
            <a:r>
              <a:rPr lang="en-US" dirty="0"/>
              <a:t>Question 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8AEE5-9927-49EE-AB02-4E81A7DC7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6002" y="2520890"/>
            <a:ext cx="6571995" cy="1477328"/>
          </a:xfrm>
        </p:spPr>
        <p:txBody>
          <a:bodyPr/>
          <a:lstStyle/>
          <a:p>
            <a:r>
              <a:rPr lang="en-US" dirty="0"/>
              <a:t>Within the past 5 years, have you exhibited any conduct or behavior that could call into question your ability to practice law in a competent, ethical and professional manner?  </a:t>
            </a:r>
          </a:p>
        </p:txBody>
      </p:sp>
    </p:spTree>
    <p:extLst>
      <p:ext uri="{BB962C8B-B14F-4D97-AF65-F5344CB8AC3E}">
        <p14:creationId xmlns:p14="http://schemas.microsoft.com/office/powerpoint/2010/main" val="3612990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2E707-895B-41A2-80EF-804083E18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965" y="1023217"/>
            <a:ext cx="5894069" cy="615553"/>
          </a:xfrm>
        </p:spPr>
        <p:txBody>
          <a:bodyPr/>
          <a:lstStyle/>
          <a:p>
            <a:r>
              <a:rPr lang="en-US" dirty="0"/>
              <a:t>Question 26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8AEE5-9927-49EE-AB02-4E81A7DC7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6002" y="2520890"/>
            <a:ext cx="6571995" cy="3231654"/>
          </a:xfrm>
        </p:spPr>
        <p:txBody>
          <a:bodyPr/>
          <a:lstStyle/>
          <a:p>
            <a:r>
              <a:rPr lang="en-US" dirty="0"/>
              <a:t>Do you currently have any condition or impairment ……..that in any way affects your ability to practice law in a competent, ethical or professional manner?</a:t>
            </a:r>
          </a:p>
          <a:p>
            <a:endParaRPr lang="en-US" dirty="0"/>
          </a:p>
          <a:p>
            <a:r>
              <a:rPr lang="en-US" sz="1800" dirty="0"/>
              <a:t>“The mere fact of treatment, monitoring or participation in a support group is not, in itself, a basis on which admission is denied; jurisdictions bar admissions agencies routinely certify for admission individuals who demonstrate personal responsibility and maturity in dealing with fitness issues ….”</a:t>
            </a:r>
          </a:p>
        </p:txBody>
      </p:sp>
    </p:spTree>
    <p:extLst>
      <p:ext uri="{BB962C8B-B14F-4D97-AF65-F5344CB8AC3E}">
        <p14:creationId xmlns:p14="http://schemas.microsoft.com/office/powerpoint/2010/main" val="2784708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2E707-895B-41A2-80EF-804083E18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965" y="1023217"/>
            <a:ext cx="5894069" cy="615553"/>
          </a:xfrm>
        </p:spPr>
        <p:txBody>
          <a:bodyPr/>
          <a:lstStyle/>
          <a:p>
            <a:r>
              <a:rPr lang="en-US" dirty="0"/>
              <a:t>Question 27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8AEE5-9927-49EE-AB02-4E81A7DC7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6002" y="2520890"/>
            <a:ext cx="6571995" cy="2215991"/>
          </a:xfrm>
        </p:spPr>
        <p:txBody>
          <a:bodyPr/>
          <a:lstStyle/>
          <a:p>
            <a:r>
              <a:rPr lang="en-US" dirty="0"/>
              <a:t>Within the past 5 years , have you engaged in conduct that 1) resulted in arrest, discipline, sanction or warning….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The National </a:t>
            </a:r>
            <a:r>
              <a:rPr lang="en-US" sz="1800" dirty="0" err="1"/>
              <a:t>Confernce</a:t>
            </a:r>
            <a:r>
              <a:rPr lang="en-US" sz="1800" dirty="0"/>
              <a:t> of Bar Examiners encourages applicants who may benefit from assistance to seek it.”</a:t>
            </a:r>
          </a:p>
        </p:txBody>
      </p:sp>
    </p:spTree>
    <p:extLst>
      <p:ext uri="{BB962C8B-B14F-4D97-AF65-F5344CB8AC3E}">
        <p14:creationId xmlns:p14="http://schemas.microsoft.com/office/powerpoint/2010/main" val="154071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F9CB4-EDE2-4DDE-A0DE-8C5D5FBED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965" y="1023217"/>
            <a:ext cx="5894069" cy="615553"/>
          </a:xfrm>
        </p:spPr>
        <p:txBody>
          <a:bodyPr/>
          <a:lstStyle/>
          <a:p>
            <a:r>
              <a:rPr lang="en-US" dirty="0"/>
              <a:t>Introductions and History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E8F11-38B2-426C-ABAB-EA40CC40E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6002" y="2520890"/>
            <a:ext cx="6571995" cy="2215991"/>
          </a:xfrm>
        </p:spPr>
        <p:txBody>
          <a:bodyPr/>
          <a:lstStyle/>
          <a:p>
            <a:r>
              <a:rPr lang="en-US" dirty="0"/>
              <a:t>Barry Grodsky – Chair, LSBA Committee on the Profession</a:t>
            </a:r>
          </a:p>
          <a:p>
            <a:r>
              <a:rPr lang="en-US" dirty="0"/>
              <a:t>Lauren McHugh Rocha – LA Supreme Court General Counsel</a:t>
            </a:r>
          </a:p>
          <a:p>
            <a:r>
              <a:rPr lang="en-US" dirty="0"/>
              <a:t>Christine Dabney – Committee on Bar Admissions, Character and Fitness Attorney </a:t>
            </a:r>
          </a:p>
        </p:txBody>
      </p:sp>
    </p:spTree>
    <p:extLst>
      <p:ext uri="{BB962C8B-B14F-4D97-AF65-F5344CB8AC3E}">
        <p14:creationId xmlns:p14="http://schemas.microsoft.com/office/powerpoint/2010/main" val="4035309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D494A-D322-4B3E-BAF7-C002424D0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965" y="1023217"/>
            <a:ext cx="5894069" cy="1231106"/>
          </a:xfrm>
        </p:spPr>
        <p:txBody>
          <a:bodyPr/>
          <a:lstStyle/>
          <a:p>
            <a:pPr algn="l"/>
            <a:r>
              <a:rPr lang="en-US" dirty="0"/>
              <a:t>JLAP</a:t>
            </a:r>
            <a:br>
              <a:rPr lang="en-US" b="0" i="0" dirty="0">
                <a:solidFill>
                  <a:srgbClr val="003869"/>
                </a:solidFill>
                <a:effectLst/>
                <a:latin typeface="Roboto Slab"/>
              </a:rPr>
            </a:b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(985) 778-0571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DBBEB-5898-4833-862A-AB6E54D3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6001" y="2514600"/>
            <a:ext cx="6571995" cy="3323987"/>
          </a:xfrm>
        </p:spPr>
        <p:txBody>
          <a:bodyPr/>
          <a:lstStyle/>
          <a:p>
            <a:r>
              <a:rPr lang="en-US" dirty="0"/>
              <a:t>Judges and Lawyers Assistance Program</a:t>
            </a:r>
          </a:p>
          <a:p>
            <a:r>
              <a:rPr lang="en-US" dirty="0"/>
              <a:t>(And Law Students)</a:t>
            </a:r>
          </a:p>
          <a:p>
            <a:endParaRPr lang="en-US" dirty="0"/>
          </a:p>
          <a:p>
            <a:r>
              <a:rPr lang="en-US" dirty="0"/>
              <a:t>- Free</a:t>
            </a:r>
          </a:p>
          <a:p>
            <a:r>
              <a:rPr lang="en-US" dirty="0"/>
              <a:t>- Confidential by Rule and Statute</a:t>
            </a:r>
          </a:p>
          <a:p>
            <a:r>
              <a:rPr lang="en-US" dirty="0"/>
              <a:t>-Not just substance abuse issues but also all addictions, stress, depression issues as well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764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20" rIns="0" bIns="0" rtlCol="0">
            <a:spAutoFit/>
          </a:bodyPr>
          <a:lstStyle/>
          <a:p>
            <a:pPr marL="1590040">
              <a:lnSpc>
                <a:spcPct val="100000"/>
              </a:lnSpc>
            </a:pPr>
            <a:r>
              <a:rPr spc="-125" dirty="0"/>
              <a:t>R</a:t>
            </a:r>
            <a:r>
              <a:rPr spc="-15" dirty="0"/>
              <a:t>ehabili</a:t>
            </a:r>
            <a:r>
              <a:rPr spc="-45" dirty="0"/>
              <a:t>t</a:t>
            </a:r>
            <a:r>
              <a:rPr spc="-25" dirty="0"/>
              <a:t>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7691881" y="6006475"/>
            <a:ext cx="21907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endParaRPr sz="1400" spc="-10" dirty="0">
              <a:latin typeface="Garamond" panose="02020404030301010803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5267" y="2520890"/>
            <a:ext cx="6538595" cy="3295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Clr>
                <a:srgbClr val="4189B3"/>
              </a:buClr>
              <a:buSzPct val="114583"/>
              <a:buFont typeface="Arial"/>
              <a:buChar char="•"/>
              <a:tabLst>
                <a:tab pos="299720" algn="l"/>
              </a:tabLst>
            </a:pPr>
            <a:r>
              <a:rPr sz="2000" spc="-70" dirty="0">
                <a:solidFill>
                  <a:srgbClr val="252525"/>
                </a:solidFill>
                <a:latin typeface="Garamond"/>
                <a:cs typeface="Garamond"/>
              </a:rPr>
              <a:t>F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ac</a:t>
            </a:r>
            <a:r>
              <a:rPr sz="2000" spc="-2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or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s </a:t>
            </a:r>
            <a:r>
              <a:rPr sz="2000" spc="-35" dirty="0">
                <a:solidFill>
                  <a:srgbClr val="252525"/>
                </a:solidFill>
                <a:latin typeface="Garamond"/>
                <a:cs typeface="Garamond"/>
              </a:rPr>
              <a:t>w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hi</a:t>
            </a:r>
            <a:r>
              <a:rPr sz="2000" spc="-50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h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m</a:t>
            </a:r>
            <a:r>
              <a:rPr sz="2000" spc="-4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y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Garamond"/>
                <a:cs typeface="Garamond"/>
              </a:rPr>
              <a:t>b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000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consid</a:t>
            </a:r>
            <a:r>
              <a:rPr sz="2000" spc="-2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re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d in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assign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i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g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60" dirty="0">
                <a:solidFill>
                  <a:srgbClr val="252525"/>
                </a:solidFill>
                <a:latin typeface="Garamond"/>
                <a:cs typeface="Garamond"/>
              </a:rPr>
              <a:t>w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eight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an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d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sig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ni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f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ican</a:t>
            </a:r>
            <a:r>
              <a:rPr sz="2000" spc="-20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g</a:t>
            </a:r>
            <a:r>
              <a:rPr sz="2000" spc="-45" dirty="0">
                <a:solidFill>
                  <a:srgbClr val="252525"/>
                </a:solidFill>
                <a:latin typeface="Garamond"/>
                <a:cs typeface="Garamond"/>
              </a:rPr>
              <a:t>i</a:t>
            </a:r>
            <a:r>
              <a:rPr sz="2000" spc="-60" dirty="0">
                <a:solidFill>
                  <a:srgbClr val="252525"/>
                </a:solidFill>
                <a:latin typeface="Garamond"/>
                <a:cs typeface="Garamond"/>
              </a:rPr>
              <a:t>v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en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to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 p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rior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condu</a:t>
            </a:r>
            <a:r>
              <a:rPr sz="2000" spc="-25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t:</a:t>
            </a:r>
            <a:endParaRPr sz="2000" dirty="0">
              <a:latin typeface="Garamond"/>
              <a:cs typeface="Garamond"/>
            </a:endParaRPr>
          </a:p>
          <a:p>
            <a:pPr marL="756285" marR="349885" lvl="1" indent="-286385" algn="just">
              <a:lnSpc>
                <a:spcPct val="100000"/>
              </a:lnSpc>
              <a:spcBef>
                <a:spcPts val="1110"/>
              </a:spcBef>
              <a:buClr>
                <a:srgbClr val="4189B3"/>
              </a:buClr>
              <a:buSzPct val="115000"/>
              <a:buFont typeface="Arial"/>
              <a:buChar char="•"/>
              <a:tabLst>
                <a:tab pos="756920" algn="l"/>
              </a:tabLst>
            </a:pP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App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l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icant</a:t>
            </a:r>
            <a:r>
              <a:rPr sz="2000" spc="-150" dirty="0">
                <a:solidFill>
                  <a:srgbClr val="252525"/>
                </a:solidFill>
                <a:latin typeface="Garamond"/>
                <a:cs typeface="Garamond"/>
              </a:rPr>
              <a:t>’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000" spc="35" dirty="0">
                <a:solidFill>
                  <a:srgbClr val="252525"/>
                </a:solidFill>
                <a:latin typeface="Garamond"/>
                <a:cs typeface="Garamond"/>
              </a:rPr>
              <a:t>g</a:t>
            </a:r>
            <a:r>
              <a:rPr sz="2000" spc="-2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,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amount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of time elapsed si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ce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conduct,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liab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lity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f info</a:t>
            </a:r>
            <a:r>
              <a:rPr sz="2000" spc="7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ma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ion</a:t>
            </a:r>
            <a:endParaRPr sz="2000" dirty="0">
              <a:latin typeface="Garamond"/>
              <a:cs typeface="Garamond"/>
            </a:endParaRPr>
          </a:p>
          <a:p>
            <a:pPr marL="756285" marR="340360" lvl="1" indent="-286385" algn="just">
              <a:lnSpc>
                <a:spcPct val="100000"/>
              </a:lnSpc>
              <a:spcBef>
                <a:spcPts val="1080"/>
              </a:spcBef>
              <a:buClr>
                <a:srgbClr val="4189B3"/>
              </a:buClr>
              <a:buSzPct val="115000"/>
              <a:buFont typeface="Arial"/>
              <a:buChar char="•"/>
              <a:tabLst>
                <a:tab pos="756920" algn="l"/>
              </a:tabLst>
            </a:pP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Se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iousnes</a:t>
            </a:r>
            <a:r>
              <a:rPr sz="2000" spc="-60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,</a:t>
            </a:r>
            <a:r>
              <a:rPr sz="2000" spc="-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fa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tors</a:t>
            </a:r>
            <a:r>
              <a:rPr sz="2000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und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rl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y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ing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condu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 an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d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cu</a:t>
            </a:r>
            <a:r>
              <a:rPr sz="2000" spc="-25" dirty="0">
                <a:solidFill>
                  <a:srgbClr val="252525"/>
                </a:solidFill>
                <a:latin typeface="Garamond"/>
                <a:cs typeface="Garamond"/>
              </a:rPr>
              <a:t>m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ulat</a:t>
            </a:r>
            <a:r>
              <a:rPr sz="2000" spc="-25" dirty="0">
                <a:solidFill>
                  <a:srgbClr val="252525"/>
                </a:solidFill>
                <a:latin typeface="Garamond"/>
                <a:cs typeface="Garamond"/>
              </a:rPr>
              <a:t>i</a:t>
            </a:r>
            <a:r>
              <a:rPr sz="2000" spc="-40" dirty="0">
                <a:solidFill>
                  <a:srgbClr val="252525"/>
                </a:solidFill>
                <a:latin typeface="Garamond"/>
                <a:cs typeface="Garamond"/>
              </a:rPr>
              <a:t>v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e eff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ct</a:t>
            </a:r>
            <a:endParaRPr sz="2000" dirty="0">
              <a:latin typeface="Garamond"/>
              <a:cs typeface="Garamond"/>
            </a:endParaRPr>
          </a:p>
          <a:p>
            <a:pPr marL="756285" marR="382270" lvl="1" indent="-286385" algn="just">
              <a:lnSpc>
                <a:spcPct val="100000"/>
              </a:lnSpc>
              <a:spcBef>
                <a:spcPts val="1080"/>
              </a:spcBef>
              <a:buClr>
                <a:srgbClr val="4189B3"/>
              </a:buClr>
              <a:buSzPct val="115000"/>
              <a:buFont typeface="Arial"/>
              <a:buChar char="•"/>
              <a:tabLst>
                <a:tab pos="756920" algn="l"/>
              </a:tabLst>
            </a:pP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App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l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icant</a:t>
            </a:r>
            <a:r>
              <a:rPr sz="2000" spc="-150" dirty="0">
                <a:solidFill>
                  <a:srgbClr val="252525"/>
                </a:solidFill>
                <a:latin typeface="Garamond"/>
                <a:cs typeface="Garamond"/>
              </a:rPr>
              <a:t>’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pos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000" spc="-25" dirty="0">
                <a:solidFill>
                  <a:srgbClr val="252525"/>
                </a:solidFill>
                <a:latin typeface="Garamond"/>
                <a:cs typeface="Garamond"/>
              </a:rPr>
              <a:t>i</a:t>
            </a:r>
            <a:r>
              <a:rPr sz="2000" spc="-40" dirty="0">
                <a:solidFill>
                  <a:srgbClr val="252525"/>
                </a:solidFill>
                <a:latin typeface="Garamond"/>
                <a:cs typeface="Garamond"/>
              </a:rPr>
              <a:t>v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000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social contributions since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conduct, ca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ndo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000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an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d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cooper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atio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n in</a:t>
            </a:r>
            <a:r>
              <a:rPr sz="2000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the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d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missions</a:t>
            </a:r>
            <a:r>
              <a:rPr sz="2000" spc="-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proc</a:t>
            </a:r>
            <a:r>
              <a:rPr sz="2000" spc="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ss</a:t>
            </a:r>
            <a:r>
              <a:rPr sz="2000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and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evidence</a:t>
            </a:r>
            <a:r>
              <a:rPr sz="2000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f </a:t>
            </a:r>
            <a:r>
              <a:rPr sz="2000" spc="-2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rehabi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l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itation</a:t>
            </a:r>
            <a:endParaRPr sz="2000"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0702" y="1076983"/>
            <a:ext cx="6032500" cy="103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7540" marR="5080" indent="-624840">
              <a:lnSpc>
                <a:spcPct val="100000"/>
              </a:lnSpc>
            </a:pPr>
            <a:r>
              <a:rPr sz="3600" spc="-5" dirty="0">
                <a:solidFill>
                  <a:srgbClr val="252525"/>
                </a:solidFill>
                <a:latin typeface="Garamond"/>
                <a:cs typeface="Garamond"/>
              </a:rPr>
              <a:t>Cando</a:t>
            </a:r>
            <a:r>
              <a:rPr sz="3600" spc="-8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3600" spc="-10" dirty="0">
                <a:solidFill>
                  <a:srgbClr val="252525"/>
                </a:solidFill>
                <a:latin typeface="Garamond"/>
                <a:cs typeface="Garamond"/>
              </a:rPr>
              <a:t>,</a:t>
            </a:r>
            <a:r>
              <a:rPr sz="3600" spc="-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600" spc="-5" dirty="0">
                <a:solidFill>
                  <a:srgbClr val="252525"/>
                </a:solidFill>
                <a:latin typeface="Garamond"/>
                <a:cs typeface="Garamond"/>
              </a:rPr>
              <a:t>Cooperatio</a:t>
            </a:r>
            <a:r>
              <a:rPr sz="3600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sz="3600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600" spc="-5" dirty="0">
                <a:solidFill>
                  <a:srgbClr val="252525"/>
                </a:solidFill>
                <a:latin typeface="Garamond"/>
                <a:cs typeface="Garamond"/>
              </a:rPr>
              <a:t>an</a:t>
            </a:r>
            <a:r>
              <a:rPr sz="3600" dirty="0">
                <a:solidFill>
                  <a:srgbClr val="252525"/>
                </a:solidFill>
                <a:latin typeface="Garamond"/>
                <a:cs typeface="Garamond"/>
              </a:rPr>
              <a:t>d </a:t>
            </a:r>
            <a:r>
              <a:rPr sz="3600" spc="-20" dirty="0">
                <a:solidFill>
                  <a:srgbClr val="252525"/>
                </a:solidFill>
                <a:latin typeface="Garamond"/>
                <a:cs typeface="Garamond"/>
              </a:rPr>
              <a:t>Duty</a:t>
            </a:r>
            <a:r>
              <a:rPr sz="36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600" spc="-15" dirty="0">
                <a:solidFill>
                  <a:srgbClr val="252525"/>
                </a:solidFill>
                <a:latin typeface="Garamond"/>
                <a:cs typeface="Garamond"/>
              </a:rPr>
              <a:t>to</a:t>
            </a:r>
            <a:r>
              <a:rPr sz="3600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600" spc="-80" dirty="0">
                <a:solidFill>
                  <a:srgbClr val="252525"/>
                </a:solidFill>
                <a:latin typeface="Garamond"/>
                <a:cs typeface="Garamond"/>
              </a:rPr>
              <a:t>K</a:t>
            </a:r>
            <a:r>
              <a:rPr sz="3600" spc="-1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3600" spc="2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3600" dirty="0">
                <a:solidFill>
                  <a:srgbClr val="252525"/>
                </a:solidFill>
                <a:latin typeface="Garamond"/>
                <a:cs typeface="Garamond"/>
              </a:rPr>
              <a:t>p</a:t>
            </a:r>
            <a:r>
              <a:rPr sz="36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600" dirty="0">
                <a:solidFill>
                  <a:srgbClr val="252525"/>
                </a:solidFill>
                <a:latin typeface="Garamond"/>
                <a:cs typeface="Garamond"/>
              </a:rPr>
              <a:t>Info</a:t>
            </a:r>
            <a:r>
              <a:rPr sz="3600" spc="12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3600" dirty="0">
                <a:solidFill>
                  <a:srgbClr val="252525"/>
                </a:solidFill>
                <a:latin typeface="Garamond"/>
                <a:cs typeface="Garamond"/>
              </a:rPr>
              <a:t>mation</a:t>
            </a:r>
            <a:r>
              <a:rPr sz="36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600" spc="5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sz="3600" dirty="0">
                <a:solidFill>
                  <a:srgbClr val="252525"/>
                </a:solidFill>
                <a:latin typeface="Garamond"/>
                <a:cs typeface="Garamond"/>
              </a:rPr>
              <a:t>u</a:t>
            </a:r>
            <a:r>
              <a:rPr sz="3600" spc="8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3600" spc="-20" dirty="0">
                <a:solidFill>
                  <a:srgbClr val="252525"/>
                </a:solidFill>
                <a:latin typeface="Garamond"/>
                <a:cs typeface="Garamond"/>
              </a:rPr>
              <a:t>rent</a:t>
            </a:r>
            <a:endParaRPr sz="3600">
              <a:latin typeface="Garamond"/>
              <a:cs typeface="Garamon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5267" y="2470281"/>
            <a:ext cx="6566534" cy="3101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 algn="just">
              <a:lnSpc>
                <a:spcPct val="80000"/>
              </a:lnSpc>
              <a:buClr>
                <a:srgbClr val="4189B3"/>
              </a:buClr>
              <a:buSzPct val="115000"/>
              <a:buFont typeface="Arial"/>
              <a:buChar char="•"/>
              <a:tabLst>
                <a:tab pos="299720" algn="l"/>
              </a:tabLst>
            </a:pPr>
            <a:r>
              <a:rPr sz="2000" b="1" u="heavy" spc="-5" dirty="0">
                <a:solidFill>
                  <a:srgbClr val="252525"/>
                </a:solidFill>
                <a:latin typeface="Garamond"/>
                <a:cs typeface="Garamond"/>
              </a:rPr>
              <a:t>Cando</a:t>
            </a:r>
            <a:r>
              <a:rPr sz="2000" b="1" u="heavy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000" b="1" spc="-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[La.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Su</a:t>
            </a:r>
            <a:r>
              <a:rPr sz="2000" spc="-85" dirty="0">
                <a:solidFill>
                  <a:srgbClr val="252525"/>
                </a:solidFill>
                <a:latin typeface="Garamond"/>
                <a:cs typeface="Garamond"/>
              </a:rPr>
              <a:t>p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.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Ct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. </a:t>
            </a:r>
            <a:r>
              <a:rPr sz="2000" spc="-5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ul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XVII,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Se</a:t>
            </a:r>
            <a:r>
              <a:rPr sz="2000" spc="-40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.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4(G)]. 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Appl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ca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nt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z="2000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shall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pr</a:t>
            </a:r>
            <a:r>
              <a:rPr sz="2000" spc="-25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v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de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complete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an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d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ca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ndi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d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sponses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to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al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l inquirie</a:t>
            </a:r>
            <a:r>
              <a:rPr sz="2000" spc="-60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,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w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h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her o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B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x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aminati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Ap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p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l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cati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,</a:t>
            </a:r>
            <a:r>
              <a:rPr sz="2000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000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NCBE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equ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st</a:t>
            </a:r>
            <a:r>
              <a:rPr sz="2000" spc="-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for Pr</a:t>
            </a:r>
            <a:r>
              <a:rPr sz="2000" spc="2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par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tion</a:t>
            </a:r>
            <a:r>
              <a:rPr sz="2000" spc="-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f </a:t>
            </a:r>
            <a:r>
              <a:rPr sz="2000" spc="-2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a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h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000" spc="2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po</a:t>
            </a:r>
            <a:r>
              <a:rPr sz="2000" spc="3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000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 pa</a:t>
            </a:r>
            <a:r>
              <a:rPr sz="2000" spc="3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 o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f </a:t>
            </a:r>
            <a:r>
              <a:rPr sz="2000" spc="-2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an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y</a:t>
            </a:r>
            <a:r>
              <a:rPr sz="2000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bar a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d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missions</a:t>
            </a:r>
            <a:r>
              <a:rPr sz="2000" spc="-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inqui</a:t>
            </a:r>
            <a:r>
              <a:rPr sz="2000" spc="5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000" spc="-165" dirty="0">
                <a:solidFill>
                  <a:srgbClr val="252525"/>
                </a:solidFill>
                <a:latin typeface="Garamond"/>
                <a:cs typeface="Garamond"/>
              </a:rPr>
              <a:t>y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,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i</a:t>
            </a:r>
            <a:r>
              <a:rPr sz="2000" spc="-30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sz="2000" spc="-40" dirty="0">
                <a:solidFill>
                  <a:srgbClr val="252525"/>
                </a:solidFill>
                <a:latin typeface="Garamond"/>
                <a:cs typeface="Garamond"/>
              </a:rPr>
              <a:t>v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es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i</a:t>
            </a:r>
            <a:r>
              <a:rPr sz="2000" spc="30" dirty="0">
                <a:solidFill>
                  <a:srgbClr val="252525"/>
                </a:solidFill>
                <a:latin typeface="Garamond"/>
                <a:cs typeface="Garamond"/>
              </a:rPr>
              <a:t>g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ation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,</a:t>
            </a:r>
            <a:r>
              <a:rPr sz="2000" spc="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proc</a:t>
            </a:r>
            <a:r>
              <a:rPr sz="2000" spc="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d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in</a:t>
            </a:r>
            <a:r>
              <a:rPr sz="2000" spc="-90" dirty="0">
                <a:solidFill>
                  <a:srgbClr val="252525"/>
                </a:solidFill>
                <a:latin typeface="Garamond"/>
                <a:cs typeface="Garamond"/>
              </a:rPr>
              <a:t>g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.</a:t>
            </a:r>
            <a:endParaRPr sz="2000" dirty="0">
              <a:latin typeface="Garamond"/>
              <a:cs typeface="Garamond"/>
            </a:endParaRPr>
          </a:p>
          <a:p>
            <a:pPr marL="299085" marR="126364" indent="-286385" algn="just">
              <a:spcBef>
                <a:spcPts val="480"/>
              </a:spcBef>
              <a:buClr>
                <a:srgbClr val="4189B3"/>
              </a:buClr>
              <a:buSzPct val="115000"/>
              <a:buFont typeface="Arial"/>
              <a:buChar char="•"/>
              <a:tabLst>
                <a:tab pos="299720" algn="l"/>
                <a:tab pos="4585335" algn="l"/>
              </a:tabLst>
            </a:pPr>
            <a:r>
              <a:rPr sz="2000" b="1" u="heavy" spc="-5" dirty="0">
                <a:solidFill>
                  <a:srgbClr val="252525"/>
                </a:solidFill>
                <a:latin typeface="Garamond"/>
                <a:cs typeface="Garamond"/>
              </a:rPr>
              <a:t>Coope</a:t>
            </a:r>
            <a:r>
              <a:rPr sz="2000" b="1" u="heavy" dirty="0">
                <a:solidFill>
                  <a:srgbClr val="252525"/>
                </a:solidFill>
                <a:latin typeface="Garamond"/>
                <a:cs typeface="Garamond"/>
              </a:rPr>
              <a:t>ra</a:t>
            </a:r>
            <a:r>
              <a:rPr sz="2000" b="1" u="heavy" spc="-1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000" b="1" u="heavy" spc="-5" dirty="0">
                <a:solidFill>
                  <a:srgbClr val="252525"/>
                </a:solidFill>
                <a:latin typeface="Garamond"/>
                <a:cs typeface="Garamond"/>
              </a:rPr>
              <a:t>io</a:t>
            </a:r>
            <a:r>
              <a:rPr sz="2000" b="1" u="heavy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sz="2000" b="1" spc="-4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[La.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Su</a:t>
            </a:r>
            <a:r>
              <a:rPr sz="2000" spc="-85" dirty="0">
                <a:solidFill>
                  <a:srgbClr val="252525"/>
                </a:solidFill>
                <a:latin typeface="Garamond"/>
                <a:cs typeface="Garamond"/>
              </a:rPr>
              <a:t>p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.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Ct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. </a:t>
            </a:r>
            <a:r>
              <a:rPr sz="2000" spc="-6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ule XVII,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Se</a:t>
            </a:r>
            <a:r>
              <a:rPr sz="2000" spc="-40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.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5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(I)].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 A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n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applicant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w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h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o fails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to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oo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p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at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e in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the i</a:t>
            </a:r>
            <a:r>
              <a:rPr sz="2000" spc="-30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sz="2000" spc="-40" dirty="0">
                <a:solidFill>
                  <a:srgbClr val="252525"/>
                </a:solidFill>
                <a:latin typeface="Garamond"/>
                <a:cs typeface="Garamond"/>
              </a:rPr>
              <a:t>v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es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i</a:t>
            </a:r>
            <a:r>
              <a:rPr sz="2000" spc="30" dirty="0">
                <a:solidFill>
                  <a:srgbClr val="252525"/>
                </a:solidFill>
                <a:latin typeface="Garamond"/>
                <a:cs typeface="Garamond"/>
              </a:rPr>
              <a:t>g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atio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n	m</a:t>
            </a:r>
            <a:r>
              <a:rPr sz="2000" spc="-20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y</a:t>
            </a:r>
            <a:r>
              <a:rPr sz="2000" spc="-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b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e </a:t>
            </a:r>
            <a:r>
              <a:rPr sz="2000" spc="10" dirty="0">
                <a:solidFill>
                  <a:srgbClr val="252525"/>
                </a:solidFill>
                <a:latin typeface="Garamond"/>
                <a:cs typeface="Garamond"/>
              </a:rPr>
              <a:t>d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enied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dmiss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io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sz="2000" spc="-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due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to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hi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lang="en-US" sz="2000" dirty="0">
                <a:solidFill>
                  <a:srgbClr val="252525"/>
                </a:solidFill>
                <a:latin typeface="Garamond"/>
                <a:cs typeface="Garamond"/>
              </a:rPr>
              <a:t>/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h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er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la</a:t>
            </a:r>
            <a:r>
              <a:rPr sz="2000" spc="-25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k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f </a:t>
            </a:r>
            <a:r>
              <a:rPr sz="2000" spc="-24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coopera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i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n.</a:t>
            </a:r>
            <a:endParaRPr sz="2000" dirty="0">
              <a:latin typeface="Garamond"/>
              <a:cs typeface="Garamond"/>
            </a:endParaRPr>
          </a:p>
          <a:p>
            <a:pPr marL="299085" marR="189865" indent="-286385" algn="just">
              <a:lnSpc>
                <a:spcPts val="1920"/>
              </a:lnSpc>
              <a:spcBef>
                <a:spcPts val="1060"/>
              </a:spcBef>
              <a:buClr>
                <a:srgbClr val="4189B3"/>
              </a:buClr>
              <a:buSzPct val="115000"/>
              <a:buFont typeface="Arial"/>
              <a:buChar char="•"/>
              <a:tabLst>
                <a:tab pos="299720" algn="l"/>
              </a:tabLst>
            </a:pPr>
            <a:r>
              <a:rPr sz="2000" b="1" u="heavy" spc="-5" dirty="0">
                <a:solidFill>
                  <a:srgbClr val="252525"/>
                </a:solidFill>
                <a:latin typeface="Garamond"/>
                <a:cs typeface="Garamond"/>
              </a:rPr>
              <a:t>D</a:t>
            </a:r>
            <a:r>
              <a:rPr sz="2000" b="1" u="heavy" spc="-10" dirty="0">
                <a:solidFill>
                  <a:srgbClr val="252525"/>
                </a:solidFill>
                <a:latin typeface="Garamond"/>
                <a:cs typeface="Garamond"/>
              </a:rPr>
              <a:t>u</a:t>
            </a:r>
            <a:r>
              <a:rPr sz="2000" b="1" u="heavy" dirty="0">
                <a:solidFill>
                  <a:srgbClr val="252525"/>
                </a:solidFill>
                <a:latin typeface="Garamond"/>
                <a:cs typeface="Garamond"/>
              </a:rPr>
              <a:t>ty</a:t>
            </a:r>
            <a:r>
              <a:rPr sz="2000" b="1" u="heavy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u="heavy" dirty="0">
                <a:solidFill>
                  <a:srgbClr val="252525"/>
                </a:solidFill>
                <a:latin typeface="Garamond"/>
                <a:cs typeface="Garamond"/>
              </a:rPr>
              <a:t>to</a:t>
            </a:r>
            <a:r>
              <a:rPr sz="2000" b="1" u="heavy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u="heavy" spc="30" dirty="0">
                <a:solidFill>
                  <a:srgbClr val="252525"/>
                </a:solidFill>
                <a:latin typeface="Garamond"/>
                <a:cs typeface="Garamond"/>
              </a:rPr>
              <a:t>K</a:t>
            </a:r>
            <a:r>
              <a:rPr sz="2000" b="1" u="heavy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000" b="1" u="heavy" spc="-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000" b="1" u="heavy" dirty="0">
                <a:solidFill>
                  <a:srgbClr val="252525"/>
                </a:solidFill>
                <a:latin typeface="Garamond"/>
                <a:cs typeface="Garamond"/>
              </a:rPr>
              <a:t>p</a:t>
            </a:r>
            <a:r>
              <a:rPr sz="2000" b="1" u="heavy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u="heavy" spc="-5" dirty="0">
                <a:solidFill>
                  <a:srgbClr val="252525"/>
                </a:solidFill>
                <a:latin typeface="Garamond"/>
                <a:cs typeface="Garamond"/>
              </a:rPr>
              <a:t>Appli</a:t>
            </a:r>
            <a:r>
              <a:rPr sz="2000" b="1" u="heavy" spc="-10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sz="2000" b="1" u="heavy" dirty="0">
                <a:solidFill>
                  <a:srgbClr val="252525"/>
                </a:solidFill>
                <a:latin typeface="Garamond"/>
                <a:cs typeface="Garamond"/>
              </a:rPr>
              <a:t>ation</a:t>
            </a:r>
            <a:r>
              <a:rPr sz="2000" b="1" u="heavy" spc="-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u="heavy" spc="-5" dirty="0">
                <a:solidFill>
                  <a:srgbClr val="252525"/>
                </a:solidFill>
                <a:latin typeface="Garamond"/>
                <a:cs typeface="Garamond"/>
              </a:rPr>
              <a:t>Cu</a:t>
            </a:r>
            <a:r>
              <a:rPr sz="2000" b="1" u="heavy" spc="6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000" b="1" u="heavy" spc="1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000" b="1" u="heavy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000" b="1" u="heavy" spc="-10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sz="2000" b="1" u="heavy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[La.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Su</a:t>
            </a:r>
            <a:r>
              <a:rPr sz="2000" spc="-85" dirty="0">
                <a:solidFill>
                  <a:srgbClr val="252525"/>
                </a:solidFill>
                <a:latin typeface="Garamond"/>
                <a:cs typeface="Garamond"/>
              </a:rPr>
              <a:t>p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.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Ct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.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ule XVII, Se</a:t>
            </a:r>
            <a:r>
              <a:rPr sz="2000" spc="-40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.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4(H)].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 U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til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 a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d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mitt</a:t>
            </a:r>
            <a:r>
              <a:rPr sz="2000" spc="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d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to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h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e 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B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000" spc="-4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,</a:t>
            </a:r>
            <a:r>
              <a:rPr sz="2000" spc="-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appl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ca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000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is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und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000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a conti</a:t>
            </a:r>
            <a:r>
              <a:rPr sz="2000" spc="-35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uing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 obl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i</a:t>
            </a:r>
            <a:r>
              <a:rPr sz="2000" spc="35" dirty="0">
                <a:solidFill>
                  <a:srgbClr val="252525"/>
                </a:solidFill>
                <a:latin typeface="Garamond"/>
                <a:cs typeface="Garamond"/>
              </a:rPr>
              <a:t>g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atio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sz="2000" spc="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to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Garamond"/>
                <a:cs typeface="Garamond"/>
              </a:rPr>
              <a:t>k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p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hi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lang="en-US" sz="2000" dirty="0">
                <a:solidFill>
                  <a:srgbClr val="252525"/>
                </a:solidFill>
                <a:latin typeface="Garamond"/>
                <a:cs typeface="Garamond"/>
              </a:rPr>
              <a:t>/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he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 appl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cation</a:t>
            </a:r>
            <a:r>
              <a:rPr sz="2000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cu</a:t>
            </a:r>
            <a:r>
              <a:rPr sz="2000" spc="4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nt.</a:t>
            </a:r>
            <a:endParaRPr sz="2000"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4965" y="1023217"/>
            <a:ext cx="5894069" cy="1363771"/>
          </a:xfrm>
          <a:prstGeom prst="rect">
            <a:avLst/>
          </a:prstGeom>
        </p:spPr>
        <p:txBody>
          <a:bodyPr vert="horz" wrap="square" lIns="0" tIns="283782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500" spc="-520" dirty="0">
                <a:latin typeface="Garamond"/>
                <a:cs typeface="Garamond"/>
              </a:rPr>
              <a:t>How  t </a:t>
            </a:r>
            <a:r>
              <a:rPr sz="3500" spc="-110" dirty="0">
                <a:latin typeface="Garamond"/>
                <a:cs typeface="Garamond"/>
              </a:rPr>
              <a:t>o</a:t>
            </a:r>
            <a:r>
              <a:rPr sz="3500" spc="-55" dirty="0">
                <a:latin typeface="Garamond"/>
                <a:cs typeface="Garamond"/>
              </a:rPr>
              <a:t> </a:t>
            </a:r>
            <a:r>
              <a:rPr sz="3500" spc="-130" dirty="0">
                <a:latin typeface="Garamond"/>
                <a:cs typeface="Garamond"/>
              </a:rPr>
              <a:t>App</a:t>
            </a:r>
            <a:r>
              <a:rPr sz="3500" spc="-15" dirty="0">
                <a:latin typeface="Garamond"/>
                <a:cs typeface="Garamond"/>
              </a:rPr>
              <a:t>l</a:t>
            </a:r>
            <a:r>
              <a:rPr sz="3500" spc="-100" dirty="0">
                <a:latin typeface="Garamond"/>
                <a:cs typeface="Garamond"/>
              </a:rPr>
              <a:t>y</a:t>
            </a:r>
            <a:r>
              <a:rPr lang="en-US" sz="3500" spc="-100" dirty="0">
                <a:latin typeface="Garamond"/>
                <a:cs typeface="Garamond"/>
              </a:rPr>
              <a:t> as a </a:t>
            </a:r>
            <a:br>
              <a:rPr lang="en-US" sz="3500" spc="-100" dirty="0">
                <a:latin typeface="Garamond"/>
                <a:cs typeface="Garamond"/>
              </a:rPr>
            </a:br>
            <a:r>
              <a:rPr lang="en-US" sz="3500" spc="-100" dirty="0">
                <a:latin typeface="Garamond"/>
                <a:cs typeface="Garamond"/>
              </a:rPr>
              <a:t>Law Student Registrant</a:t>
            </a:r>
            <a:endParaRPr sz="3500" dirty="0">
              <a:latin typeface="Garamond"/>
              <a:cs typeface="Garamon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286002" y="2520890"/>
            <a:ext cx="7172198" cy="3574569"/>
          </a:xfrm>
          <a:prstGeom prst="rect">
            <a:avLst/>
          </a:prstGeom>
        </p:spPr>
        <p:txBody>
          <a:bodyPr vert="horz" wrap="square" lIns="0" tIns="65279" rIns="0" bIns="0" rtlCol="0">
            <a:spAutoFit/>
          </a:bodyPr>
          <a:lstStyle/>
          <a:p>
            <a:r>
              <a:rPr lang="en-US" sz="2000" b="0" dirty="0"/>
              <a:t>Step 1:   	Visit the Committee’s website, </a:t>
            </a:r>
            <a:r>
              <a:rPr lang="en-US" sz="2000" b="0" u="sng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www.Lascba.org</a:t>
            </a:r>
            <a:endParaRPr lang="en-US" sz="2000" b="0" dirty="0">
              <a:solidFill>
                <a:srgbClr val="FF0000"/>
              </a:solidFill>
            </a:endParaRPr>
          </a:p>
          <a:p>
            <a:r>
              <a:rPr lang="en-US" sz="2000" b="0" dirty="0"/>
              <a:t>Step 2:   	Click on “Application Info.”</a:t>
            </a:r>
          </a:p>
          <a:p>
            <a:r>
              <a:rPr lang="en-US" sz="2000" b="0" dirty="0"/>
              <a:t>Step 3:   	Click on “Louisiana Law Students” </a:t>
            </a:r>
          </a:p>
          <a:p>
            <a:r>
              <a:rPr lang="en-US" sz="2000" b="0" dirty="0"/>
              <a:t>Step 4:   	Click on “Go to Application Portal”</a:t>
            </a:r>
          </a:p>
          <a:p>
            <a:pPr marL="914400" indent="-914400">
              <a:tabLst>
                <a:tab pos="914400" algn="l"/>
              </a:tabLst>
            </a:pPr>
            <a:r>
              <a:rPr lang="en-US" sz="2000" b="0" dirty="0"/>
              <a:t>Step 5:	Create an online account (an email verification will be sent to you from </a:t>
            </a:r>
            <a:r>
              <a:rPr lang="en-US" sz="2000" b="0" u="sng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Webmaster@lascba.org</a:t>
            </a:r>
            <a:r>
              <a:rPr lang="en-US" sz="2000" b="0" dirty="0"/>
              <a:t>); </a:t>
            </a:r>
          </a:p>
          <a:p>
            <a:pPr marL="914400" indent="-914400">
              <a:tabLst>
                <a:tab pos="914400" algn="l"/>
              </a:tabLst>
            </a:pPr>
            <a:r>
              <a:rPr lang="en-US" sz="2000" b="0" dirty="0"/>
              <a:t>Step 5a:	Click on the link provided to verify your account.</a:t>
            </a:r>
          </a:p>
          <a:p>
            <a:pPr marL="914400" indent="-914400">
              <a:tabLst>
                <a:tab pos="914400" algn="l"/>
              </a:tabLst>
            </a:pPr>
            <a:r>
              <a:rPr lang="en-US" sz="2000" b="0" dirty="0"/>
              <a:t>Step 6:   	After your account has been verified, click on “Go to my Account”</a:t>
            </a:r>
          </a:p>
          <a:p>
            <a:pPr>
              <a:tabLst>
                <a:tab pos="914400" algn="l"/>
              </a:tabLst>
            </a:pPr>
            <a:r>
              <a:rPr lang="en-US" sz="2000" b="0" dirty="0"/>
              <a:t>Step 7:   	Log in to your Applicant portal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3225685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76A42-134D-45AB-8C3D-040A23C0C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965" y="1023217"/>
            <a:ext cx="5894069" cy="1846659"/>
          </a:xfrm>
        </p:spPr>
        <p:txBody>
          <a:bodyPr/>
          <a:lstStyle/>
          <a:p>
            <a:pPr algn="ctr"/>
            <a:r>
              <a:rPr lang="en-US" spc="-520" dirty="0"/>
              <a:t>How  t </a:t>
            </a:r>
            <a:r>
              <a:rPr lang="en-US" spc="-110" dirty="0"/>
              <a:t>o</a:t>
            </a:r>
            <a:r>
              <a:rPr lang="en-US" spc="-55" dirty="0"/>
              <a:t> </a:t>
            </a:r>
            <a:r>
              <a:rPr lang="en-US" spc="-130" dirty="0"/>
              <a:t>App</a:t>
            </a:r>
            <a:r>
              <a:rPr lang="en-US" spc="-15" dirty="0"/>
              <a:t>l</a:t>
            </a:r>
            <a:r>
              <a:rPr lang="en-US" spc="-100" dirty="0"/>
              <a:t>y as a </a:t>
            </a:r>
            <a:br>
              <a:rPr lang="en-US" spc="-100" dirty="0"/>
            </a:br>
            <a:r>
              <a:rPr lang="en-US" spc="-100" dirty="0"/>
              <a:t>Law Student Registrant</a:t>
            </a:r>
            <a:br>
              <a:rPr lang="en-US" b="1" i="1" spc="-100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8A2D5-5219-4DF3-999C-9D3130D4A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6002" y="2520891"/>
            <a:ext cx="6943598" cy="3508653"/>
          </a:xfrm>
        </p:spPr>
        <p:txBody>
          <a:bodyPr/>
          <a:lstStyle/>
          <a:p>
            <a:pPr algn="just">
              <a:tabLst>
                <a:tab pos="1371600" algn="l"/>
              </a:tabLst>
            </a:pPr>
            <a:r>
              <a:rPr lang="en-US" sz="2000" b="0" dirty="0"/>
              <a:t>Step 7a:	Enter your user name and password</a:t>
            </a:r>
          </a:p>
          <a:p>
            <a:pPr algn="just">
              <a:tabLst>
                <a:tab pos="1371600" algn="l"/>
              </a:tabLst>
            </a:pPr>
            <a:r>
              <a:rPr lang="en-US" sz="2000" b="0" dirty="0"/>
              <a:t>Step 8:	Create your Account Profile</a:t>
            </a:r>
          </a:p>
          <a:p>
            <a:pPr marL="1371600" indent="-1371600" algn="just">
              <a:tabLst>
                <a:tab pos="1371600" algn="l"/>
              </a:tabLst>
            </a:pPr>
            <a:r>
              <a:rPr lang="en-US" sz="2000" b="0" dirty="0"/>
              <a:t>Step 8a:	Click on “Go to my account portal” – verify your typed information</a:t>
            </a:r>
          </a:p>
          <a:p>
            <a:pPr marL="1371600" indent="-1371600" algn="just">
              <a:tabLst>
                <a:tab pos="1371600" algn="l"/>
              </a:tabLst>
            </a:pPr>
            <a:r>
              <a:rPr lang="en-US" sz="2000" b="0" dirty="0"/>
              <a:t>Step 9:	Click on the Application Status tab, click on Law Student Registration, Click “Start Law Student Registration”, verify information and click continue; answer all questions related to citizenship, MPRE, etc.  Click on “Submit Online Law Student Registration.”</a:t>
            </a:r>
          </a:p>
          <a:p>
            <a:endParaRPr lang="en-US" sz="2000" dirty="0"/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continued</a:t>
            </a:r>
          </a:p>
          <a:p>
            <a:pPr algn="r"/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79903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B4058-0922-41E8-83DB-8AE60CE34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965" y="990600"/>
            <a:ext cx="5894069" cy="1231106"/>
          </a:xfrm>
        </p:spPr>
        <p:txBody>
          <a:bodyPr/>
          <a:lstStyle/>
          <a:p>
            <a:pPr algn="ctr"/>
            <a:r>
              <a:rPr lang="en-US" spc="-520" dirty="0"/>
              <a:t>How  t </a:t>
            </a:r>
            <a:r>
              <a:rPr lang="en-US" spc="-110" dirty="0"/>
              <a:t>o</a:t>
            </a:r>
            <a:r>
              <a:rPr lang="en-US" spc="-55" dirty="0"/>
              <a:t> </a:t>
            </a:r>
            <a:r>
              <a:rPr lang="en-US" spc="-130" dirty="0"/>
              <a:t>App</a:t>
            </a:r>
            <a:r>
              <a:rPr lang="en-US" spc="-15" dirty="0"/>
              <a:t>l</a:t>
            </a:r>
            <a:r>
              <a:rPr lang="en-US" spc="-100" dirty="0"/>
              <a:t>y as a </a:t>
            </a:r>
            <a:br>
              <a:rPr lang="en-US" spc="-100" dirty="0"/>
            </a:br>
            <a:r>
              <a:rPr lang="en-US" spc="-100" dirty="0"/>
              <a:t>Law Student Registrant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F1D31C-8C84-4EBC-89F4-A496343519DC}"/>
              </a:ext>
            </a:extLst>
          </p:cNvPr>
          <p:cNvSpPr/>
          <p:nvPr/>
        </p:nvSpPr>
        <p:spPr>
          <a:xfrm>
            <a:off x="1295400" y="2590800"/>
            <a:ext cx="6705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7763" indent="-1147763">
              <a:tabLst>
                <a:tab pos="1147763" algn="l"/>
              </a:tabLst>
            </a:pPr>
            <a:r>
              <a:rPr lang="en-US" sz="2000" dirty="0">
                <a:latin typeface="Garamond" panose="02020404030301010803" pitchFamily="18" charset="0"/>
              </a:rPr>
              <a:t>Step 11:	Print hard copy of Law Student Registration application, sign all forms where applicable.</a:t>
            </a:r>
          </a:p>
          <a:p>
            <a:pPr marL="1147763" indent="-1147763">
              <a:tabLst>
                <a:tab pos="1147763" algn="l"/>
              </a:tabLst>
            </a:pPr>
            <a:r>
              <a:rPr lang="en-US" sz="2000" dirty="0">
                <a:latin typeface="Garamond" panose="02020404030301010803" pitchFamily="18" charset="0"/>
              </a:rPr>
              <a:t>Step 12:	Remit the $125 Law Student Registration fee electronically.  Payment can be made through your applicant portal by clicking on My Account, Fees and Payments.</a:t>
            </a:r>
          </a:p>
          <a:p>
            <a:pPr marL="1147763" indent="-1147763">
              <a:tabLst>
                <a:tab pos="1147763" algn="l"/>
              </a:tabLst>
            </a:pPr>
            <a:r>
              <a:rPr lang="en-US" sz="2000" dirty="0">
                <a:latin typeface="Garamond" panose="02020404030301010803" pitchFamily="18" charset="0"/>
              </a:rPr>
              <a:t>Step 13:	Click on the following link </a:t>
            </a:r>
            <a:r>
              <a:rPr lang="en-US" sz="2000" u="sng" dirty="0">
                <a:solidFill>
                  <a:srgbClr val="FF0000"/>
                </a:solidFill>
                <a:latin typeface="Garamond" panose="020204040303010108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www.ncbex.org/character-and-fitness/jurisdiction/la</a:t>
            </a:r>
            <a:r>
              <a:rPr lang="en-US" sz="2000" dirty="0">
                <a:latin typeface="Garamond" panose="02020404030301010803" pitchFamily="18" charset="0"/>
              </a:rPr>
              <a:t> to complete a Character and Fitness Application</a:t>
            </a:r>
          </a:p>
          <a:p>
            <a:pPr marL="1147763" indent="-1147763">
              <a:tabLst>
                <a:tab pos="1147763" algn="l"/>
              </a:tabLst>
            </a:pPr>
            <a:endParaRPr lang="en-US" sz="2000" dirty="0">
              <a:latin typeface="Garamond" panose="02020404030301010803" pitchFamily="18" charset="0"/>
            </a:endParaRPr>
          </a:p>
          <a:p>
            <a:pPr marL="1147763" indent="-1147763">
              <a:tabLst>
                <a:tab pos="1147763" algn="l"/>
              </a:tabLst>
            </a:pPr>
            <a:endParaRPr lang="en-US" sz="2000" dirty="0">
              <a:latin typeface="Garamond" panose="02020404030301010803" pitchFamily="18" charset="0"/>
            </a:endParaRPr>
          </a:p>
          <a:p>
            <a:pPr marL="1147763" indent="-1147763" algn="r">
              <a:tabLst>
                <a:tab pos="1147763" algn="l"/>
              </a:tabLst>
            </a:pPr>
            <a:endParaRPr lang="en-US" sz="1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197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CCD0-A7FB-4760-977B-18E3474C2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023217"/>
            <a:ext cx="6705599" cy="1231106"/>
          </a:xfrm>
        </p:spPr>
        <p:txBody>
          <a:bodyPr/>
          <a:lstStyle/>
          <a:p>
            <a:pPr algn="ctr"/>
            <a:r>
              <a:rPr lang="en-US" dirty="0"/>
              <a:t>Finalizing your Law Student Registration Application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634CA-F0C4-43C1-9D05-3D3B886C4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2362200"/>
            <a:ext cx="7620000" cy="4385816"/>
          </a:xfrm>
        </p:spPr>
        <p:txBody>
          <a:bodyPr/>
          <a:lstStyle/>
          <a:p>
            <a:pPr algn="just"/>
            <a:r>
              <a:rPr lang="en-US" sz="1500" b="0" dirty="0"/>
              <a:t>The Committee on Bar Admissions will not process your application until the required documents and payments have been received, as described below.</a:t>
            </a:r>
          </a:p>
          <a:p>
            <a:pPr algn="just"/>
            <a:endParaRPr lang="en-US" sz="1500" b="0" dirty="0"/>
          </a:p>
          <a:p>
            <a:pPr algn="just"/>
            <a:r>
              <a:rPr lang="en-US" sz="1500" b="0" dirty="0"/>
              <a:t>Committee on Bar Admissions – </a:t>
            </a:r>
            <a:r>
              <a:rPr lang="en-US" sz="1500" b="0" u="sng" dirty="0">
                <a:solidFill>
                  <a:srgbClr val="FF0000"/>
                </a:solidFill>
              </a:rPr>
              <a:t>www.Lascba.</a:t>
            </a:r>
            <a:r>
              <a:rPr lang="en-US" sz="1400" b="0" u="sng" dirty="0">
                <a:solidFill>
                  <a:srgbClr val="FF0000"/>
                </a:solidFill>
              </a:rPr>
              <a:t>org</a:t>
            </a:r>
          </a:p>
          <a:p>
            <a:pPr marL="690563" indent="-690563" algn="just">
              <a:tabLst>
                <a:tab pos="509588" algn="l"/>
              </a:tabLst>
            </a:pPr>
            <a:r>
              <a:rPr lang="en-US" sz="1500" b="0" dirty="0"/>
              <a:t>____	Print Law Student Registration application – 2-page application, sign all forms where applicable.</a:t>
            </a:r>
          </a:p>
          <a:p>
            <a:pPr marL="690563" indent="-690563" algn="just">
              <a:tabLst>
                <a:tab pos="509588" algn="l"/>
              </a:tabLst>
            </a:pPr>
            <a:r>
              <a:rPr lang="en-US" sz="1500" b="0" dirty="0"/>
              <a:t>____	$125 fee payable to the Committee on Bar Admissions (online payment).  </a:t>
            </a:r>
          </a:p>
          <a:p>
            <a:pPr marL="690563" indent="-690563" algn="just">
              <a:tabLst>
                <a:tab pos="509588" algn="l"/>
              </a:tabLst>
            </a:pPr>
            <a:endParaRPr lang="en-US" sz="1500" b="0" dirty="0"/>
          </a:p>
          <a:p>
            <a:pPr algn="l">
              <a:tabLst>
                <a:tab pos="509588" algn="l"/>
              </a:tabLst>
            </a:pPr>
            <a:r>
              <a:rPr lang="en-US" sz="1500" b="0" dirty="0"/>
              <a:t>National Conference of Bar Examiners - </a:t>
            </a:r>
            <a:r>
              <a:rPr lang="en-US" sz="1500" b="0" u="sng" dirty="0">
                <a:solidFill>
                  <a:srgbClr val="FF0000"/>
                </a:solidFill>
              </a:rPr>
              <a:t>www.ncbex.org/character-and-fitness/jurisdiction/la</a:t>
            </a:r>
          </a:p>
          <a:p>
            <a:pPr marL="509588" indent="-509588" algn="just">
              <a:tabLst>
                <a:tab pos="509588" algn="l"/>
              </a:tabLst>
            </a:pPr>
            <a:r>
              <a:rPr lang="en-US" sz="1500" b="0" dirty="0"/>
              <a:t>____	Payment Confirmation form ($250 fee payable to NCBE - online payment or attach a personal check, money order or cashier’s check)</a:t>
            </a:r>
          </a:p>
          <a:p>
            <a:pPr algn="just">
              <a:tabLst>
                <a:tab pos="509588" algn="l"/>
              </a:tabLst>
            </a:pPr>
            <a:r>
              <a:rPr lang="en-US" sz="1500" b="0" dirty="0"/>
              <a:t>____	Authorization and Release form</a:t>
            </a:r>
          </a:p>
          <a:p>
            <a:pPr algn="just">
              <a:tabLst>
                <a:tab pos="509588" algn="l"/>
              </a:tabLst>
            </a:pPr>
            <a:r>
              <a:rPr lang="en-US" sz="1500" b="0" dirty="0"/>
              <a:t>____	Additional release forms, if applicable (medical, law enforcement, etc.)</a:t>
            </a:r>
          </a:p>
          <a:p>
            <a:pPr algn="just">
              <a:tabLst>
                <a:tab pos="509588" algn="l"/>
              </a:tabLst>
            </a:pPr>
            <a:r>
              <a:rPr lang="en-US" sz="1500" b="0" dirty="0"/>
              <a:t>Email the above forms from your NCBE Law Student Registration Application to </a:t>
            </a:r>
            <a:r>
              <a:rPr lang="en-US" sz="1500" b="0" dirty="0">
                <a:hlinkClick r:id="rId2"/>
              </a:rPr>
              <a:t>Intake@Ncbex.org</a:t>
            </a:r>
            <a:r>
              <a:rPr lang="en-US" sz="1500" b="0" dirty="0"/>
              <a:t>. </a:t>
            </a:r>
          </a:p>
          <a:p>
            <a:pPr algn="just">
              <a:tabLst>
                <a:tab pos="509588" algn="l"/>
              </a:tabLst>
            </a:pPr>
            <a:endParaRPr lang="en-US" sz="1500" b="0" dirty="0"/>
          </a:p>
          <a:p>
            <a:pPr algn="just">
              <a:tabLst>
                <a:tab pos="690563" algn="l"/>
              </a:tabLst>
            </a:pPr>
            <a:r>
              <a:rPr lang="en-US" sz="1500" b="0" dirty="0"/>
              <a:t>Law Student Registration applications and a copy of your finalized NCBE report are to be emailed to </a:t>
            </a:r>
            <a:r>
              <a:rPr lang="en-US" sz="1500" b="0" dirty="0">
                <a:hlinkClick r:id="rId3"/>
              </a:rPr>
              <a:t>Application@Lascba.org</a:t>
            </a:r>
            <a:r>
              <a:rPr lang="en-US" sz="1500" b="0" dirty="0"/>
              <a:t>.  This email should contain both your law student registration application and NCBE application in a pdf format.  Photos will not be accepted.</a:t>
            </a:r>
          </a:p>
          <a:p>
            <a:endParaRPr lang="en-US" sz="1600" b="0" dirty="0"/>
          </a:p>
          <a:p>
            <a:pPr algn="r"/>
            <a:r>
              <a:rPr lang="en-US" sz="1400" b="0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158001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20" rIns="0" bIns="0" rtlCol="0">
            <a:spAutoFit/>
          </a:bodyPr>
          <a:lstStyle/>
          <a:p>
            <a:pPr marL="1557655">
              <a:lnSpc>
                <a:spcPct val="100000"/>
              </a:lnSpc>
            </a:pPr>
            <a:r>
              <a:rPr spc="-20" dirty="0">
                <a:latin typeface="Garamond"/>
                <a:cs typeface="Garamond"/>
              </a:rPr>
              <a:t>“</a:t>
            </a:r>
            <a:r>
              <a:rPr spc="-130" dirty="0">
                <a:latin typeface="Garamond"/>
                <a:cs typeface="Garamond"/>
              </a:rPr>
              <a:t>R</a:t>
            </a:r>
            <a:r>
              <a:rPr spc="-20" dirty="0">
                <a:latin typeface="Garamond"/>
                <a:cs typeface="Garamond"/>
              </a:rPr>
              <a:t>ece</a:t>
            </a:r>
            <a:r>
              <a:rPr spc="-60" dirty="0">
                <a:latin typeface="Garamond"/>
                <a:cs typeface="Garamond"/>
              </a:rPr>
              <a:t>i</a:t>
            </a:r>
            <a:r>
              <a:rPr spc="-100" dirty="0">
                <a:latin typeface="Garamond"/>
                <a:cs typeface="Garamond"/>
              </a:rPr>
              <a:t>v</a:t>
            </a:r>
            <a:r>
              <a:rPr spc="-20" dirty="0">
                <a:latin typeface="Garamond"/>
                <a:cs typeface="Garamond"/>
              </a:rPr>
              <a:t>ed</a:t>
            </a:r>
            <a:r>
              <a:rPr spc="-40" dirty="0">
                <a:latin typeface="Garamond"/>
                <a:cs typeface="Garamond"/>
              </a:rPr>
              <a:t> </a:t>
            </a:r>
            <a:r>
              <a:rPr spc="-75" dirty="0">
                <a:latin typeface="Garamond"/>
                <a:cs typeface="Garamond"/>
              </a:rPr>
              <a:t>b</a:t>
            </a:r>
            <a:r>
              <a:rPr spc="-20" dirty="0">
                <a:latin typeface="Garamond"/>
                <a:cs typeface="Garamond"/>
              </a:rPr>
              <a:t>y”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7691881" y="6006475"/>
            <a:ext cx="21907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endParaRPr sz="1400" spc="-10" dirty="0">
              <a:latin typeface="Garamond" panose="02020404030301010803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5400" y="2395032"/>
            <a:ext cx="6223634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lang="en-US" sz="2000" spc="-8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lang="en-US" sz="2000" spc="-10" dirty="0">
                <a:solidFill>
                  <a:srgbClr val="252525"/>
                </a:solidFill>
                <a:latin typeface="Garamond"/>
                <a:cs typeface="Garamond"/>
              </a:rPr>
              <a:t>ule </a:t>
            </a:r>
            <a:r>
              <a:rPr lang="en-US" sz="2000" spc="-15" dirty="0">
                <a:solidFill>
                  <a:srgbClr val="252525"/>
                </a:solidFill>
                <a:latin typeface="Garamond"/>
                <a:cs typeface="Garamond"/>
              </a:rPr>
              <a:t>XVII</a:t>
            </a:r>
            <a:r>
              <a:rPr lang="en-US" sz="20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000" spc="-1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lang="en-US" sz="2000" spc="-2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lang="en-US" sz="2000" spc="-15" dirty="0">
                <a:solidFill>
                  <a:srgbClr val="252525"/>
                </a:solidFill>
                <a:latin typeface="Garamond"/>
                <a:cs typeface="Garamond"/>
              </a:rPr>
              <a:t>q</a:t>
            </a:r>
            <a:r>
              <a:rPr lang="en-US" sz="2000" spc="-10" dirty="0">
                <a:solidFill>
                  <a:srgbClr val="252525"/>
                </a:solidFill>
                <a:latin typeface="Garamond"/>
                <a:cs typeface="Garamond"/>
              </a:rPr>
              <a:t>uires</a:t>
            </a:r>
            <a:r>
              <a:rPr lang="en-US" sz="20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000" spc="-10" dirty="0">
                <a:solidFill>
                  <a:srgbClr val="252525"/>
                </a:solidFill>
                <a:latin typeface="Garamond"/>
                <a:cs typeface="Garamond"/>
              </a:rPr>
              <a:t>th</a:t>
            </a:r>
            <a:r>
              <a:rPr lang="en-US" sz="2000" spc="-2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lang="en-US" sz="2000" spc="-1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lang="en-US" sz="20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000" spc="-15" dirty="0">
                <a:solidFill>
                  <a:srgbClr val="252525"/>
                </a:solidFill>
                <a:latin typeface="Garamond"/>
                <a:cs typeface="Garamond"/>
              </a:rPr>
              <a:t>all registr</a:t>
            </a:r>
            <a:r>
              <a:rPr lang="en-US" sz="2000" spc="-10" dirty="0">
                <a:solidFill>
                  <a:srgbClr val="252525"/>
                </a:solidFill>
                <a:latin typeface="Garamond"/>
                <a:cs typeface="Garamond"/>
              </a:rPr>
              <a:t>ati</a:t>
            </a:r>
            <a:r>
              <a:rPr lang="en-US" sz="2000" spc="-30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lang="en-US" sz="2000" spc="-15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lang="en-US" sz="2000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000" spc="-10" dirty="0">
                <a:solidFill>
                  <a:srgbClr val="252525"/>
                </a:solidFill>
                <a:latin typeface="Garamond"/>
                <a:cs typeface="Garamond"/>
              </a:rPr>
              <a:t>fo</a:t>
            </a:r>
            <a:r>
              <a:rPr lang="en-US" sz="2000" spc="5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lang="en-US" sz="2000" spc="-20" dirty="0">
                <a:solidFill>
                  <a:srgbClr val="252525"/>
                </a:solidFill>
                <a:latin typeface="Garamond"/>
                <a:cs typeface="Garamond"/>
              </a:rPr>
              <a:t>m</a:t>
            </a:r>
            <a:r>
              <a:rPr lang="en-US" sz="2000" spc="-80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lang="en-US" sz="2000" spc="-5" dirty="0">
                <a:solidFill>
                  <a:srgbClr val="252525"/>
                </a:solidFill>
                <a:latin typeface="Garamond"/>
                <a:cs typeface="Garamond"/>
              </a:rPr>
              <a:t>,</a:t>
            </a:r>
            <a:r>
              <a:rPr lang="en-US" sz="2000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000" spc="-1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lang="en-US" sz="2000" spc="-25" dirty="0">
                <a:solidFill>
                  <a:srgbClr val="252525"/>
                </a:solidFill>
                <a:latin typeface="Garamond"/>
                <a:cs typeface="Garamond"/>
              </a:rPr>
              <a:t>p</a:t>
            </a:r>
            <a:r>
              <a:rPr lang="en-US" sz="2000" spc="-15" dirty="0">
                <a:solidFill>
                  <a:srgbClr val="252525"/>
                </a:solidFill>
                <a:latin typeface="Garamond"/>
                <a:cs typeface="Garamond"/>
              </a:rPr>
              <a:t>plic</a:t>
            </a:r>
            <a:r>
              <a:rPr lang="en-US" sz="2000" spc="-20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lang="en-US" sz="2000" spc="-10" dirty="0">
                <a:solidFill>
                  <a:srgbClr val="252525"/>
                </a:solidFill>
                <a:latin typeface="Garamond"/>
                <a:cs typeface="Garamond"/>
              </a:rPr>
              <a:t>tion</a:t>
            </a:r>
            <a:r>
              <a:rPr lang="en-US" sz="2000" spc="-85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lang="en-US" sz="2000" spc="-5" dirty="0">
                <a:solidFill>
                  <a:srgbClr val="252525"/>
                </a:solidFill>
                <a:latin typeface="Garamond"/>
                <a:cs typeface="Garamond"/>
              </a:rPr>
              <a:t>,</a:t>
            </a:r>
            <a:r>
              <a:rPr lang="en-US" sz="2000" spc="4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000" spc="-15" dirty="0">
                <a:solidFill>
                  <a:srgbClr val="252525"/>
                </a:solidFill>
                <a:latin typeface="Garamond"/>
                <a:cs typeface="Garamond"/>
              </a:rPr>
              <a:t>request</a:t>
            </a:r>
            <a:r>
              <a:rPr lang="en-US" sz="2000" spc="-10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lang="en-US" sz="20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000" spc="-10" dirty="0">
                <a:solidFill>
                  <a:srgbClr val="252525"/>
                </a:solidFill>
                <a:latin typeface="Garamond"/>
                <a:cs typeface="Garamond"/>
              </a:rPr>
              <a:t>for</a:t>
            </a:r>
            <a:r>
              <a:rPr lang="en-US" sz="20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000" spc="-40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lang="en-US" sz="2000" spc="-20" dirty="0">
                <a:solidFill>
                  <a:srgbClr val="252525"/>
                </a:solidFill>
                <a:latin typeface="Garamond"/>
                <a:cs typeface="Garamond"/>
              </a:rPr>
              <a:t>ha</a:t>
            </a:r>
            <a:r>
              <a:rPr lang="en-US" sz="2000" spc="-15" dirty="0">
                <a:solidFill>
                  <a:srgbClr val="252525"/>
                </a:solidFill>
                <a:latin typeface="Garamond"/>
                <a:cs typeface="Garamond"/>
              </a:rPr>
              <a:t>rac</a:t>
            </a:r>
            <a:r>
              <a:rPr lang="en-US" sz="2000" spc="-2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lang="en-US" sz="2000" spc="-10" dirty="0">
                <a:solidFill>
                  <a:srgbClr val="252525"/>
                </a:solidFill>
                <a:latin typeface="Garamond"/>
                <a:cs typeface="Garamond"/>
              </a:rPr>
              <a:t>er </a:t>
            </a:r>
            <a:r>
              <a:rPr lang="en-US" sz="2000" spc="-1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lang="en-US" sz="2000" spc="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lang="en-US" sz="2000" spc="-20" dirty="0">
                <a:solidFill>
                  <a:srgbClr val="252525"/>
                </a:solidFill>
                <a:latin typeface="Garamond"/>
                <a:cs typeface="Garamond"/>
              </a:rPr>
              <a:t>p</a:t>
            </a:r>
            <a:r>
              <a:rPr lang="en-US" sz="2000" spc="-25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lang="en-US" sz="2000" spc="3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lang="en-US" sz="2000" spc="-10" dirty="0">
                <a:solidFill>
                  <a:srgbClr val="252525"/>
                </a:solidFill>
                <a:latin typeface="Garamond"/>
                <a:cs typeface="Garamond"/>
              </a:rPr>
              <a:t>ts</a:t>
            </a:r>
            <a:r>
              <a:rPr lang="en-US" sz="20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000" spc="-20" dirty="0">
                <a:solidFill>
                  <a:srgbClr val="252525"/>
                </a:solidFill>
                <a:latin typeface="Garamond"/>
                <a:cs typeface="Garamond"/>
              </a:rPr>
              <a:t>be</a:t>
            </a:r>
            <a:r>
              <a:rPr lang="en-US" sz="2000" spc="-5" dirty="0">
                <a:solidFill>
                  <a:srgbClr val="252525"/>
                </a:solidFill>
                <a:latin typeface="Garamond"/>
                <a:cs typeface="Garamond"/>
              </a:rPr>
              <a:t>:</a:t>
            </a:r>
          </a:p>
          <a:p>
            <a:pPr marL="12700" marR="5080">
              <a:lnSpc>
                <a:spcPct val="100000"/>
              </a:lnSpc>
            </a:pPr>
            <a:endParaRPr lang="en-US" sz="2000" dirty="0">
              <a:latin typeface="Garamond"/>
              <a:cs typeface="Garamond"/>
            </a:endParaRPr>
          </a:p>
          <a:p>
            <a:pPr marL="309245" algn="ctr">
              <a:lnSpc>
                <a:spcPct val="100000"/>
              </a:lnSpc>
            </a:pPr>
            <a:r>
              <a:rPr lang="en-US" sz="2000" u="heavy" spc="-6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2000" b="1" u="heavy" dirty="0">
                <a:solidFill>
                  <a:srgbClr val="252525"/>
                </a:solidFill>
                <a:latin typeface="Garamond"/>
                <a:cs typeface="Garamond"/>
              </a:rPr>
              <a:t>“RE</a:t>
            </a:r>
            <a:r>
              <a:rPr lang="en-US" sz="2000" u="heavy" spc="-5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2000" b="1" u="heavy" dirty="0">
                <a:solidFill>
                  <a:srgbClr val="252525"/>
                </a:solidFill>
                <a:latin typeface="Garamond"/>
                <a:cs typeface="Garamond"/>
              </a:rPr>
              <a:t>CEI</a:t>
            </a:r>
            <a:r>
              <a:rPr lang="en-US" sz="2000" b="1" u="heavy" spc="-10" dirty="0">
                <a:solidFill>
                  <a:srgbClr val="252525"/>
                </a:solidFill>
                <a:latin typeface="Garamond"/>
                <a:cs typeface="Garamond"/>
              </a:rPr>
              <a:t>V</a:t>
            </a:r>
            <a:r>
              <a:rPr lang="en-US" sz="2000" b="1" u="heavy" dirty="0">
                <a:solidFill>
                  <a:srgbClr val="252525"/>
                </a:solidFill>
                <a:latin typeface="Garamond"/>
                <a:cs typeface="Garamond"/>
              </a:rPr>
              <a:t>ED</a:t>
            </a:r>
            <a:r>
              <a:rPr lang="en-US" sz="2000" u="heavy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2000" b="1" u="heavy" dirty="0">
                <a:solidFill>
                  <a:srgbClr val="252525"/>
                </a:solidFill>
                <a:latin typeface="Garamond"/>
                <a:cs typeface="Garamond"/>
              </a:rPr>
              <a:t>BY”</a:t>
            </a:r>
            <a:r>
              <a:rPr lang="en-US" sz="2000" u="heavy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2000" b="1" u="heavy" dirty="0">
                <a:solidFill>
                  <a:srgbClr val="252525"/>
                </a:solidFill>
                <a:latin typeface="Garamond"/>
                <a:cs typeface="Garamond"/>
              </a:rPr>
              <a:t>(</a:t>
            </a:r>
            <a:r>
              <a:rPr lang="en-US" sz="2000" b="1" u="heavy" spc="-10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lang="en-US" sz="2000" b="1" u="heavy" dirty="0">
                <a:solidFill>
                  <a:srgbClr val="252525"/>
                </a:solidFill>
                <a:latin typeface="Garamond"/>
                <a:cs typeface="Garamond"/>
              </a:rPr>
              <a:t>ot</a:t>
            </a:r>
            <a:r>
              <a:rPr lang="en-US" sz="2000" u="heavy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2000" b="1" u="heavy" dirty="0" err="1">
                <a:solidFill>
                  <a:srgbClr val="252525"/>
                </a:solidFill>
                <a:latin typeface="Garamond"/>
                <a:cs typeface="Garamond"/>
              </a:rPr>
              <a:t>po</a:t>
            </a:r>
            <a:r>
              <a:rPr lang="en-US" sz="2000" b="1" u="heavy" spc="-10" dirty="0" err="1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lang="en-US" sz="2000" b="1" u="heavy" dirty="0" err="1">
                <a:solidFill>
                  <a:srgbClr val="252525"/>
                </a:solidFill>
                <a:latin typeface="Garamond"/>
                <a:cs typeface="Garamond"/>
              </a:rPr>
              <a:t>tm</a:t>
            </a:r>
            <a:r>
              <a:rPr lang="en-US" sz="2000" u="heavy" spc="-6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2000" b="1" u="heavy" dirty="0" err="1">
                <a:solidFill>
                  <a:srgbClr val="252525"/>
                </a:solidFill>
                <a:latin typeface="Garamond"/>
                <a:cs typeface="Garamond"/>
              </a:rPr>
              <a:t>ar</a:t>
            </a:r>
            <a:r>
              <a:rPr lang="en-US" sz="2000" u="heavy" spc="-5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2000" b="1" u="heavy" spc="-40" dirty="0">
                <a:solidFill>
                  <a:srgbClr val="252525"/>
                </a:solidFill>
                <a:latin typeface="Garamond"/>
                <a:cs typeface="Garamond"/>
              </a:rPr>
              <a:t>k</a:t>
            </a:r>
            <a:r>
              <a:rPr lang="en-US" sz="2000" b="1" u="heavy" dirty="0">
                <a:solidFill>
                  <a:srgbClr val="252525"/>
                </a:solidFill>
                <a:latin typeface="Garamond"/>
                <a:cs typeface="Garamond"/>
              </a:rPr>
              <a:t>ed)</a:t>
            </a:r>
            <a:r>
              <a:rPr lang="en-US" sz="2000" u="heavy" spc="-25" dirty="0">
                <a:solidFill>
                  <a:srgbClr val="252525"/>
                </a:solidFill>
                <a:latin typeface="Times New Roman"/>
                <a:cs typeface="Times New Roman"/>
              </a:rPr>
              <a:t> October 1</a:t>
            </a:r>
            <a:r>
              <a:rPr lang="en-US" sz="2000" u="heavy" spc="-25" baseline="30000" dirty="0">
                <a:solidFill>
                  <a:srgbClr val="252525"/>
                </a:solidFill>
                <a:latin typeface="Times New Roman"/>
                <a:cs typeface="Times New Roman"/>
              </a:rPr>
              <a:t>st</a:t>
            </a:r>
            <a:r>
              <a:rPr lang="en-US" sz="2000" u="heavy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</a:p>
          <a:p>
            <a:pPr marL="309245" algn="ctr">
              <a:lnSpc>
                <a:spcPct val="100000"/>
              </a:lnSpc>
            </a:pPr>
            <a:endParaRPr lang="en-US" sz="2000" dirty="0">
              <a:latin typeface="Times New Roman"/>
              <a:cs typeface="Times New Roman"/>
            </a:endParaRPr>
          </a:p>
          <a:p>
            <a:pPr marL="237490" algn="ctr">
              <a:lnSpc>
                <a:spcPct val="100000"/>
              </a:lnSpc>
            </a:pPr>
            <a:r>
              <a:rPr lang="en-US" sz="2000" spc="-5" dirty="0">
                <a:solidFill>
                  <a:srgbClr val="252525"/>
                </a:solidFill>
                <a:latin typeface="Garamond"/>
                <a:cs typeface="Garamond"/>
              </a:rPr>
              <a:t>Commit</a:t>
            </a:r>
            <a:r>
              <a:rPr lang="en-US" sz="2000" spc="-1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lang="en-US" sz="2000" spc="-2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lang="en-US" sz="2000" spc="-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lang="en-US" sz="2000" spc="15" dirty="0">
                <a:solidFill>
                  <a:srgbClr val="252525"/>
                </a:solidFill>
                <a:latin typeface="Garamond"/>
                <a:cs typeface="Garamond"/>
              </a:rPr>
              <a:t> on Bar Admissions</a:t>
            </a:r>
          </a:p>
          <a:p>
            <a:pPr marL="237490" algn="ctr">
              <a:lnSpc>
                <a:spcPct val="100000"/>
              </a:lnSpc>
            </a:pPr>
            <a:r>
              <a:rPr lang="en-US" sz="2000" spc="15" dirty="0">
                <a:solidFill>
                  <a:srgbClr val="252525"/>
                </a:solidFill>
                <a:latin typeface="Garamond"/>
                <a:cs typeface="Garamond"/>
              </a:rPr>
              <a:t>2800 Veterans Memorial Blvd., Suite 340</a:t>
            </a:r>
          </a:p>
          <a:p>
            <a:pPr marL="237490" algn="ctr">
              <a:lnSpc>
                <a:spcPct val="100000"/>
              </a:lnSpc>
            </a:pPr>
            <a:r>
              <a:rPr lang="en-US" sz="2000" dirty="0">
                <a:solidFill>
                  <a:srgbClr val="252525"/>
                </a:solidFill>
                <a:latin typeface="Garamond"/>
                <a:cs typeface="Garamond"/>
              </a:rPr>
              <a:t>M</a:t>
            </a:r>
            <a:r>
              <a:rPr lang="en-US" sz="2000" spc="-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lang="en-US" sz="2000" spc="-2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lang="en-US" sz="2000" spc="-5" dirty="0">
                <a:solidFill>
                  <a:srgbClr val="252525"/>
                </a:solidFill>
                <a:latin typeface="Garamond"/>
                <a:cs typeface="Garamond"/>
              </a:rPr>
              <a:t>airi</a:t>
            </a:r>
            <a:r>
              <a:rPr lang="en-US" sz="2000" spc="-3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lang="en-US" sz="2000" spc="-10" dirty="0">
                <a:solidFill>
                  <a:srgbClr val="252525"/>
                </a:solidFill>
                <a:latin typeface="Garamond"/>
                <a:cs typeface="Garamond"/>
              </a:rPr>
              <a:t>,</a:t>
            </a:r>
            <a:r>
              <a:rPr lang="en-US" sz="20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000" spc="-10" dirty="0">
                <a:solidFill>
                  <a:srgbClr val="252525"/>
                </a:solidFill>
                <a:latin typeface="Garamond"/>
                <a:cs typeface="Garamond"/>
              </a:rPr>
              <a:t>L</a:t>
            </a:r>
            <a:r>
              <a:rPr lang="en-US" sz="2000" dirty="0">
                <a:solidFill>
                  <a:srgbClr val="252525"/>
                </a:solidFill>
                <a:latin typeface="Garamond"/>
                <a:cs typeface="Garamond"/>
              </a:rPr>
              <a:t>A  70002</a:t>
            </a:r>
          </a:p>
          <a:p>
            <a:pPr marL="237490" algn="ctr">
              <a:lnSpc>
                <a:spcPct val="100000"/>
              </a:lnSpc>
            </a:pPr>
            <a:endParaRPr lang="en-US" sz="2000" dirty="0">
              <a:solidFill>
                <a:srgbClr val="252525"/>
              </a:solidFill>
              <a:latin typeface="Garamond"/>
              <a:cs typeface="Garamond"/>
            </a:endParaRPr>
          </a:p>
          <a:p>
            <a:pPr marL="237490" algn="ctr">
              <a:lnSpc>
                <a:spcPct val="100000"/>
              </a:lnSpc>
            </a:pPr>
            <a:r>
              <a:rPr lang="en-US" sz="2000" b="1" i="1" dirty="0">
                <a:solidFill>
                  <a:srgbClr val="252525"/>
                </a:solidFill>
                <a:latin typeface="Garamond"/>
                <a:cs typeface="Garamond"/>
              </a:rPr>
              <a:t>Applications and a finalized copy of a completed NCBE Application will be accepted via email to </a:t>
            </a:r>
            <a:r>
              <a:rPr lang="en-US" sz="2000" b="1" i="1" dirty="0">
                <a:solidFill>
                  <a:srgbClr val="252525"/>
                </a:solidFill>
                <a:latin typeface="Garamond"/>
                <a:cs typeface="Garamond"/>
                <a:hlinkClick r:id="rId3"/>
              </a:rPr>
              <a:t>Application@Lascba.org</a:t>
            </a:r>
            <a:r>
              <a:rPr lang="en-US" sz="2000" b="1" i="1" dirty="0">
                <a:solidFill>
                  <a:srgbClr val="252525"/>
                </a:solidFill>
                <a:latin typeface="Garamond"/>
                <a:cs typeface="Garamond"/>
              </a:rPr>
              <a:t> or by regular mail.</a:t>
            </a:r>
            <a:endParaRPr lang="en-US" sz="2000" b="1" i="1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010952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20" rIns="0" bIns="0" rtlCol="0">
            <a:spAutoFit/>
          </a:bodyPr>
          <a:lstStyle/>
          <a:p>
            <a:pPr marL="1359535">
              <a:lnSpc>
                <a:spcPct val="100000"/>
              </a:lnSpc>
            </a:pPr>
            <a:r>
              <a:rPr spc="-35" dirty="0"/>
              <a:t>Com</a:t>
            </a:r>
            <a:r>
              <a:rPr spc="-75" dirty="0"/>
              <a:t>m</a:t>
            </a:r>
            <a:r>
              <a:rPr spc="-20" dirty="0"/>
              <a:t>unica</a:t>
            </a:r>
            <a:r>
              <a:rPr spc="-30" dirty="0"/>
              <a:t>t</a:t>
            </a:r>
            <a:r>
              <a:rPr dirty="0"/>
              <a:t>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7691881" y="6006475"/>
            <a:ext cx="21907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endParaRPr sz="1400" spc="-10" dirty="0">
              <a:latin typeface="Garamond" panose="02020404030301010803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5266" y="2487362"/>
            <a:ext cx="6655689" cy="19186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150495" indent="-286385" algn="just">
              <a:lnSpc>
                <a:spcPts val="2590"/>
              </a:lnSpc>
              <a:buClr>
                <a:srgbClr val="4189B3"/>
              </a:buClr>
              <a:buSzPct val="114583"/>
              <a:buFont typeface="Arial"/>
              <a:buChar char="•"/>
              <a:tabLst>
                <a:tab pos="299720" algn="l"/>
              </a:tabLst>
            </a:pPr>
            <a:r>
              <a:rPr sz="2000" spc="15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000" spc="-20" dirty="0">
                <a:solidFill>
                  <a:srgbClr val="252525"/>
                </a:solidFill>
                <a:latin typeface="Garamond"/>
                <a:cs typeface="Garamond"/>
              </a:rPr>
              <a:t>h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Commit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000" spc="-2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000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m</a:t>
            </a:r>
            <a:r>
              <a:rPr sz="2000" spc="-4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y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com</a:t>
            </a:r>
            <a:r>
              <a:rPr sz="2000" spc="-65" dirty="0">
                <a:solidFill>
                  <a:srgbClr val="252525"/>
                </a:solidFill>
                <a:latin typeface="Garamond"/>
                <a:cs typeface="Garamond"/>
              </a:rPr>
              <a:t>m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unica</a:t>
            </a:r>
            <a:r>
              <a:rPr sz="2000" spc="-25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000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with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appl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ca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nts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via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000" spc="-15" dirty="0">
                <a:solidFill>
                  <a:srgbClr val="252525"/>
                </a:solidFill>
                <a:latin typeface="Garamond"/>
                <a:cs typeface="Garamond"/>
              </a:rPr>
              <a:t>U. S. Postal Service</a:t>
            </a:r>
            <a:r>
              <a:rPr lang="en-US" sz="2000" spc="-5" dirty="0">
                <a:solidFill>
                  <a:srgbClr val="252525"/>
                </a:solidFill>
                <a:latin typeface="Garamond"/>
                <a:cs typeface="Garamond"/>
              </a:rPr>
              <a:t>,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-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mail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Garamond"/>
                <a:cs typeface="Garamond"/>
              </a:rPr>
              <a:t>me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ssa</a:t>
            </a:r>
            <a:r>
              <a:rPr sz="2000" spc="20" dirty="0">
                <a:solidFill>
                  <a:srgbClr val="252525"/>
                </a:solidFill>
                <a:latin typeface="Garamond"/>
                <a:cs typeface="Garamond"/>
              </a:rPr>
              <a:t>g</a:t>
            </a:r>
            <a:r>
              <a:rPr sz="2000" spc="-6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lang="en-US" sz="2000" spc="-10" dirty="0">
                <a:solidFill>
                  <a:srgbClr val="252525"/>
                </a:solidFill>
                <a:latin typeface="Garamond"/>
                <a:cs typeface="Garamond"/>
              </a:rPr>
              <a:t> or telephone.</a:t>
            </a:r>
            <a:endParaRPr sz="2000" dirty="0">
              <a:latin typeface="Garamond"/>
              <a:cs typeface="Garamond"/>
            </a:endParaRPr>
          </a:p>
          <a:p>
            <a:pPr marL="299085" marR="5080" indent="-286385" algn="just">
              <a:lnSpc>
                <a:spcPct val="90000"/>
              </a:lnSpc>
              <a:spcBef>
                <a:spcPts val="1140"/>
              </a:spcBef>
              <a:buClr>
                <a:srgbClr val="4189B3"/>
              </a:buClr>
              <a:buSzPct val="114583"/>
              <a:buFont typeface="Arial"/>
              <a:buChar char="•"/>
              <a:tabLst>
                <a:tab pos="299720" algn="l"/>
              </a:tabLst>
            </a:pPr>
            <a:r>
              <a:rPr lang="en-US" sz="2000" spc="-5" dirty="0">
                <a:solidFill>
                  <a:srgbClr val="252525"/>
                </a:solidFill>
                <a:latin typeface="Garamond"/>
                <a:cs typeface="Garamond"/>
              </a:rPr>
              <a:t>It is the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Applica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nt</a:t>
            </a:r>
            <a:r>
              <a:rPr lang="en-US" sz="2000" spc="-15" dirty="0">
                <a:solidFill>
                  <a:srgbClr val="252525"/>
                </a:solidFill>
                <a:latin typeface="Garamond"/>
                <a:cs typeface="Garamond"/>
              </a:rPr>
              <a:t>’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000" dirty="0">
                <a:solidFill>
                  <a:srgbClr val="252525"/>
                </a:solidFill>
                <a:latin typeface="Garamond"/>
                <a:cs typeface="Garamond"/>
              </a:rPr>
              <a:t>responsibility to </a:t>
            </a:r>
            <a:r>
              <a:rPr sz="2000" spc="-45" dirty="0">
                <a:solidFill>
                  <a:srgbClr val="252525"/>
                </a:solidFill>
                <a:latin typeface="Garamond"/>
                <a:cs typeface="Garamond"/>
              </a:rPr>
              <a:t>k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ep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000" spc="5" dirty="0">
                <a:solidFill>
                  <a:srgbClr val="252525"/>
                </a:solidFill>
                <a:latin typeface="Garamond"/>
                <a:cs typeface="Garamond"/>
              </a:rPr>
              <a:t>all contact information current.</a:t>
            </a:r>
            <a:r>
              <a:rPr sz="2000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000" spc="20" dirty="0">
                <a:solidFill>
                  <a:srgbClr val="252525"/>
                </a:solidFill>
                <a:latin typeface="Garamond"/>
                <a:cs typeface="Garamond"/>
              </a:rPr>
              <a:t>Any changes can be made by accessing your</a:t>
            </a:r>
            <a:r>
              <a:rPr lang="en-US" sz="2000" dirty="0">
                <a:solidFill>
                  <a:srgbClr val="252525"/>
                </a:solidFill>
                <a:latin typeface="Garamond"/>
                <a:cs typeface="Garamond"/>
              </a:rPr>
              <a:t> individual applicant portal on the </a:t>
            </a:r>
            <a:r>
              <a:rPr lang="en-US" sz="2000" dirty="0">
                <a:solidFill>
                  <a:srgbClr val="FF0000"/>
                </a:solidFill>
                <a:latin typeface="Garamond"/>
                <a:cs typeface="Garam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www.Lascba.org</a:t>
            </a:r>
            <a:r>
              <a:rPr lang="en-US" sz="200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en-US" sz="2000" dirty="0">
                <a:solidFill>
                  <a:srgbClr val="252525"/>
                </a:solidFill>
                <a:latin typeface="Garamond"/>
                <a:cs typeface="Garamond"/>
              </a:rPr>
              <a:t>and </a:t>
            </a:r>
            <a:r>
              <a:rPr lang="en-US" sz="2000" dirty="0">
                <a:solidFill>
                  <a:srgbClr val="FF0000"/>
                </a:solidFill>
                <a:latin typeface="Garamond"/>
                <a:cs typeface="Garam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www.Ncbex.org</a:t>
            </a:r>
            <a:r>
              <a:rPr lang="en-US" sz="2000" dirty="0">
                <a:solidFill>
                  <a:srgbClr val="252525"/>
                </a:solidFill>
                <a:latin typeface="Garamond"/>
                <a:cs typeface="Garamond"/>
              </a:rPr>
              <a:t>.  </a:t>
            </a:r>
            <a:endParaRPr sz="20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819795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8C273-4C19-4C38-809A-8A88D5983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965" y="1023217"/>
            <a:ext cx="5894069" cy="1077218"/>
          </a:xfrm>
        </p:spPr>
        <p:txBody>
          <a:bodyPr/>
          <a:lstStyle/>
          <a:p>
            <a:pPr algn="ctr"/>
            <a:r>
              <a:rPr lang="en-US" sz="3500" dirty="0"/>
              <a:t>Law Student Registrants</a:t>
            </a:r>
            <a:br>
              <a:rPr lang="en-US" sz="3500" dirty="0"/>
            </a:br>
            <a:r>
              <a:rPr lang="en-US" sz="3500" dirty="0"/>
              <a:t>Applying for the Bar Examination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771EF-B130-48F2-BBFC-01653C261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6002" y="2520890"/>
            <a:ext cx="6571995" cy="3693319"/>
          </a:xfrm>
        </p:spPr>
        <p:txBody>
          <a:bodyPr/>
          <a:lstStyle/>
          <a:p>
            <a:r>
              <a:rPr lang="en-US" sz="2000" b="0" dirty="0"/>
              <a:t>When it is time for a law student to apply to sit for the February or July bar examination, he/she must file:</a:t>
            </a:r>
          </a:p>
          <a:p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A bar examination application (This is a different application than the law student registration application!)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Supplemental character and fitness application to the NCBE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Criminal Background check with the Louisiana State Police Department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algn="r"/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4228314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20" rIns="0" bIns="0" rtlCol="0">
            <a:spAutoFit/>
          </a:bodyPr>
          <a:lstStyle/>
          <a:p>
            <a:pPr marL="2078989">
              <a:lnSpc>
                <a:spcPct val="100000"/>
              </a:lnSpc>
            </a:pPr>
            <a:r>
              <a:rPr spc="30" dirty="0"/>
              <a:t>T</a:t>
            </a:r>
            <a:r>
              <a:rPr spc="-30" dirty="0"/>
              <a:t>h</a:t>
            </a:r>
            <a:r>
              <a:rPr spc="-20" dirty="0"/>
              <a:t>e</a:t>
            </a:r>
            <a:r>
              <a:rPr spc="-15" dirty="0"/>
              <a:t> </a:t>
            </a:r>
            <a:r>
              <a:rPr spc="-25" dirty="0"/>
              <a:t>L</a:t>
            </a:r>
            <a:r>
              <a:rPr spc="-75" dirty="0"/>
              <a:t>a</a:t>
            </a:r>
            <a:r>
              <a:rPr spc="-30" dirty="0"/>
              <a:t>w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286002" y="2520890"/>
            <a:ext cx="6664325" cy="2677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970" marR="5080" indent="-286385">
              <a:lnSpc>
                <a:spcPct val="100000"/>
              </a:lnSpc>
              <a:buClr>
                <a:srgbClr val="4189B3"/>
              </a:buClr>
              <a:buSzPct val="114583"/>
              <a:buFont typeface="Arial"/>
              <a:buChar char="•"/>
              <a:tabLst>
                <a:tab pos="269240" algn="l"/>
              </a:tabLst>
            </a:pPr>
            <a:r>
              <a:rPr sz="2000" b="0" spc="5" dirty="0"/>
              <a:t>T</a:t>
            </a:r>
            <a:r>
              <a:rPr sz="2000" b="0" spc="-20" dirty="0"/>
              <a:t>h</a:t>
            </a:r>
            <a:r>
              <a:rPr sz="2000" b="0" spc="-15" dirty="0"/>
              <a:t>e </a:t>
            </a:r>
            <a:r>
              <a:rPr sz="2000" b="0" spc="70" dirty="0"/>
              <a:t>r</a:t>
            </a:r>
            <a:r>
              <a:rPr sz="2000" b="0" spc="-5" dirty="0"/>
              <a:t>ul</a:t>
            </a:r>
            <a:r>
              <a:rPr sz="2000" b="0" dirty="0"/>
              <a:t>e</a:t>
            </a:r>
            <a:r>
              <a:rPr sz="2000" b="0" spc="-15" dirty="0"/>
              <a:t> g</a:t>
            </a:r>
            <a:r>
              <a:rPr sz="2000" b="0" spc="-60" dirty="0"/>
              <a:t>o</a:t>
            </a:r>
            <a:r>
              <a:rPr sz="2000" b="0" spc="-35" dirty="0"/>
              <a:t>v</a:t>
            </a:r>
            <a:r>
              <a:rPr sz="2000" b="0" spc="-15" dirty="0"/>
              <a:t>e</a:t>
            </a:r>
            <a:r>
              <a:rPr sz="2000" b="0" spc="80" dirty="0"/>
              <a:t>r</a:t>
            </a:r>
            <a:r>
              <a:rPr sz="2000" b="0" spc="-5" dirty="0"/>
              <a:t>ni</a:t>
            </a:r>
            <a:r>
              <a:rPr sz="2000" b="0" spc="-15" dirty="0"/>
              <a:t>ng</a:t>
            </a:r>
            <a:r>
              <a:rPr sz="2000" b="0" spc="5" dirty="0"/>
              <a:t> </a:t>
            </a:r>
            <a:r>
              <a:rPr sz="2000" b="0" spc="-15" dirty="0"/>
              <a:t>the </a:t>
            </a:r>
            <a:r>
              <a:rPr sz="2000" b="0" spc="-5" dirty="0"/>
              <a:t>ba</a:t>
            </a:r>
            <a:r>
              <a:rPr sz="2000" b="0" dirty="0"/>
              <a:t>r </a:t>
            </a:r>
            <a:r>
              <a:rPr sz="2000" b="0" spc="-15" dirty="0"/>
              <a:t>admis</a:t>
            </a:r>
            <a:r>
              <a:rPr sz="2000" b="0" spc="-25" dirty="0"/>
              <a:t>s</a:t>
            </a:r>
            <a:r>
              <a:rPr sz="2000" b="0" spc="-5" dirty="0"/>
              <a:t>io</a:t>
            </a:r>
            <a:r>
              <a:rPr sz="2000" b="0" spc="-10" dirty="0"/>
              <a:t>ns</a:t>
            </a:r>
            <a:r>
              <a:rPr sz="2000" b="0" spc="15" dirty="0"/>
              <a:t> </a:t>
            </a:r>
            <a:r>
              <a:rPr sz="2000" b="0" spc="-20" dirty="0"/>
              <a:t>p</a:t>
            </a:r>
            <a:r>
              <a:rPr sz="2000" b="0" spc="0" dirty="0"/>
              <a:t>r</a:t>
            </a:r>
            <a:r>
              <a:rPr sz="2000" b="0" spc="-15" dirty="0"/>
              <a:t>ocess</a:t>
            </a:r>
            <a:r>
              <a:rPr sz="2000" b="0" spc="5" dirty="0"/>
              <a:t> </a:t>
            </a:r>
            <a:r>
              <a:rPr sz="2000" b="0" spc="-15" dirty="0"/>
              <a:t>is </a:t>
            </a:r>
            <a:r>
              <a:rPr sz="2000" b="0" spc="-5" dirty="0"/>
              <a:t>Lo</a:t>
            </a:r>
            <a:r>
              <a:rPr sz="2000" b="0" spc="-10" dirty="0"/>
              <a:t>u</a:t>
            </a:r>
            <a:r>
              <a:rPr sz="2000" b="0" spc="-5" dirty="0"/>
              <a:t>is</a:t>
            </a:r>
            <a:r>
              <a:rPr sz="2000" b="0" spc="-10" dirty="0"/>
              <a:t>i</a:t>
            </a:r>
            <a:r>
              <a:rPr sz="2000" b="0" dirty="0"/>
              <a:t>ana</a:t>
            </a:r>
            <a:r>
              <a:rPr sz="2000" b="0" spc="5" dirty="0"/>
              <a:t> </a:t>
            </a:r>
            <a:r>
              <a:rPr sz="2000" b="0" spc="-5" dirty="0"/>
              <a:t>Su</a:t>
            </a:r>
            <a:r>
              <a:rPr sz="2000" b="0" spc="-15" dirty="0"/>
              <a:t>p</a:t>
            </a:r>
            <a:r>
              <a:rPr sz="2000" b="0" spc="5" dirty="0"/>
              <a:t>r</a:t>
            </a:r>
            <a:r>
              <a:rPr sz="2000" b="0" spc="-15" dirty="0"/>
              <a:t>eme</a:t>
            </a:r>
            <a:r>
              <a:rPr sz="2000" b="0" spc="-10" dirty="0"/>
              <a:t> </a:t>
            </a:r>
            <a:r>
              <a:rPr sz="2000" b="0" spc="-5" dirty="0"/>
              <a:t>C</a:t>
            </a:r>
            <a:r>
              <a:rPr sz="2000" b="0" spc="-10" dirty="0"/>
              <a:t>o</a:t>
            </a:r>
            <a:r>
              <a:rPr sz="2000" b="0" spc="-20" dirty="0"/>
              <a:t>u</a:t>
            </a:r>
            <a:r>
              <a:rPr sz="2000" b="0" spc="65" dirty="0"/>
              <a:t>r</a:t>
            </a:r>
            <a:r>
              <a:rPr sz="2000" b="0" spc="-10" dirty="0"/>
              <a:t>t</a:t>
            </a:r>
            <a:r>
              <a:rPr sz="2000" b="0" dirty="0"/>
              <a:t> </a:t>
            </a:r>
            <a:r>
              <a:rPr sz="2000" b="0" spc="-60" dirty="0"/>
              <a:t>R</a:t>
            </a:r>
            <a:r>
              <a:rPr sz="2000" b="0" spc="-5" dirty="0"/>
              <a:t>ule</a:t>
            </a:r>
            <a:r>
              <a:rPr sz="2000" b="0" dirty="0"/>
              <a:t> </a:t>
            </a:r>
            <a:r>
              <a:rPr sz="2000" b="0" spc="-15" dirty="0"/>
              <a:t>XVI</a:t>
            </a:r>
            <a:r>
              <a:rPr sz="2000" b="0" spc="-5" dirty="0"/>
              <a:t>I</a:t>
            </a:r>
            <a:r>
              <a:rPr sz="2000" b="0" dirty="0"/>
              <a:t>.</a:t>
            </a:r>
          </a:p>
          <a:p>
            <a:pPr marL="267970" marR="951865" indent="-286385">
              <a:lnSpc>
                <a:spcPct val="100000"/>
              </a:lnSpc>
              <a:spcBef>
                <a:spcPts val="1175"/>
              </a:spcBef>
              <a:buClr>
                <a:srgbClr val="4189B3"/>
              </a:buClr>
              <a:buSzPct val="114583"/>
              <a:buFont typeface="Arial"/>
              <a:buChar char="•"/>
              <a:tabLst>
                <a:tab pos="269240" algn="l"/>
              </a:tabLst>
            </a:pPr>
            <a:r>
              <a:rPr sz="2000" b="0" spc="5" dirty="0"/>
              <a:t>T</a:t>
            </a:r>
            <a:r>
              <a:rPr sz="2000" b="0" spc="-20" dirty="0"/>
              <a:t>h</a:t>
            </a:r>
            <a:r>
              <a:rPr sz="2000" b="0" spc="-15" dirty="0"/>
              <a:t>e</a:t>
            </a:r>
            <a:r>
              <a:rPr sz="2000" b="0" spc="-10" dirty="0"/>
              <a:t> </a:t>
            </a:r>
            <a:r>
              <a:rPr sz="2000" b="0" spc="-5" dirty="0"/>
              <a:t>fi</a:t>
            </a:r>
            <a:r>
              <a:rPr sz="2000" b="0" spc="25" dirty="0"/>
              <a:t>r</a:t>
            </a:r>
            <a:r>
              <a:rPr sz="2000" b="0" spc="-10" dirty="0"/>
              <a:t>st</a:t>
            </a:r>
            <a:r>
              <a:rPr sz="2000" b="0" spc="-5" dirty="0"/>
              <a:t> </a:t>
            </a:r>
            <a:r>
              <a:rPr sz="2000" b="0" spc="-15" dirty="0"/>
              <a:t>step</a:t>
            </a:r>
            <a:r>
              <a:rPr sz="2000" b="0" spc="-5" dirty="0"/>
              <a:t> i</a:t>
            </a:r>
            <a:r>
              <a:rPr sz="2000" b="0" dirty="0"/>
              <a:t>n </a:t>
            </a:r>
            <a:r>
              <a:rPr sz="2000" b="0" spc="-15" dirty="0"/>
              <a:t>seeking</a:t>
            </a:r>
            <a:r>
              <a:rPr sz="2000" b="0" spc="-10" dirty="0"/>
              <a:t> </a:t>
            </a:r>
            <a:r>
              <a:rPr sz="2000" b="0" spc="-15" dirty="0"/>
              <a:t>admi</a:t>
            </a:r>
            <a:r>
              <a:rPr sz="2000" b="0" spc="-20" dirty="0"/>
              <a:t>s</a:t>
            </a:r>
            <a:r>
              <a:rPr sz="2000" b="0" spc="-10" dirty="0"/>
              <a:t>si</a:t>
            </a:r>
            <a:r>
              <a:rPr sz="2000" b="0" spc="-30" dirty="0"/>
              <a:t>o</a:t>
            </a:r>
            <a:r>
              <a:rPr sz="2000" b="0" dirty="0"/>
              <a:t>n</a:t>
            </a:r>
            <a:r>
              <a:rPr sz="2000" b="0" spc="15" dirty="0"/>
              <a:t> </a:t>
            </a:r>
            <a:r>
              <a:rPr sz="2000" b="0" spc="-5" dirty="0"/>
              <a:t>i</a:t>
            </a:r>
            <a:r>
              <a:rPr sz="2000" b="0" dirty="0"/>
              <a:t>n</a:t>
            </a:r>
            <a:r>
              <a:rPr lang="en-US" sz="2000" b="0" dirty="0"/>
              <a:t> Louisiana</a:t>
            </a:r>
            <a:r>
              <a:rPr sz="2000" b="0" dirty="0"/>
              <a:t> </a:t>
            </a:r>
            <a:r>
              <a:rPr sz="2000" b="0" spc="-15" dirty="0"/>
              <a:t>i</a:t>
            </a:r>
            <a:r>
              <a:rPr sz="2000" b="0" spc="-10" dirty="0"/>
              <a:t>s</a:t>
            </a:r>
            <a:r>
              <a:rPr sz="2000" b="0" dirty="0"/>
              <a:t> </a:t>
            </a:r>
            <a:r>
              <a:rPr sz="2000" b="0" spc="-10" dirty="0"/>
              <a:t>to</a:t>
            </a:r>
            <a:r>
              <a:rPr sz="2000" b="0" spc="-5" dirty="0"/>
              <a:t> </a:t>
            </a:r>
            <a:r>
              <a:rPr sz="2000" spc="5" dirty="0"/>
              <a:t>r</a:t>
            </a:r>
            <a:r>
              <a:rPr sz="2000" dirty="0"/>
              <a:t>ead</a:t>
            </a:r>
            <a:r>
              <a:rPr sz="2000" b="0" spc="-5" dirty="0"/>
              <a:t> </a:t>
            </a:r>
            <a:r>
              <a:rPr sz="2000" b="0" spc="-15" dirty="0"/>
              <a:t>the</a:t>
            </a:r>
            <a:r>
              <a:rPr sz="2000" b="0" spc="-20" dirty="0"/>
              <a:t> </a:t>
            </a:r>
            <a:r>
              <a:rPr sz="2000" b="0" spc="70" dirty="0"/>
              <a:t>r</a:t>
            </a:r>
            <a:r>
              <a:rPr sz="2000" b="0" spc="-5" dirty="0"/>
              <a:t>ule </a:t>
            </a:r>
            <a:r>
              <a:rPr sz="2000" b="0" spc="-15" dirty="0"/>
              <a:t>g</a:t>
            </a:r>
            <a:r>
              <a:rPr sz="2000" b="0" spc="-60" dirty="0"/>
              <a:t>o</a:t>
            </a:r>
            <a:r>
              <a:rPr sz="2000" b="0" spc="-35" dirty="0"/>
              <a:t>v</a:t>
            </a:r>
            <a:r>
              <a:rPr sz="2000" b="0" spc="-15" dirty="0"/>
              <a:t>e</a:t>
            </a:r>
            <a:r>
              <a:rPr sz="2000" b="0" spc="80" dirty="0"/>
              <a:t>r</a:t>
            </a:r>
            <a:r>
              <a:rPr sz="2000" b="0" spc="-5" dirty="0"/>
              <a:t>ni</a:t>
            </a:r>
            <a:r>
              <a:rPr sz="2000" b="0" spc="-15" dirty="0"/>
              <a:t>ng</a:t>
            </a:r>
            <a:r>
              <a:rPr sz="2000" b="0" spc="-20" dirty="0"/>
              <a:t> </a:t>
            </a:r>
            <a:r>
              <a:rPr sz="2000" b="0" spc="-5" dirty="0"/>
              <a:t>ba</a:t>
            </a:r>
            <a:r>
              <a:rPr sz="2000" b="0" dirty="0"/>
              <a:t>r </a:t>
            </a:r>
            <a:r>
              <a:rPr sz="2000" b="0" spc="-15" dirty="0"/>
              <a:t>admis</a:t>
            </a:r>
            <a:r>
              <a:rPr sz="2000" b="0" spc="-25" dirty="0"/>
              <a:t>s</a:t>
            </a:r>
            <a:r>
              <a:rPr sz="2000" b="0" spc="-5" dirty="0"/>
              <a:t>io</a:t>
            </a:r>
            <a:r>
              <a:rPr sz="2000" b="0" spc="-10" dirty="0"/>
              <a:t>ns</a:t>
            </a:r>
            <a:r>
              <a:rPr lang="en-US" sz="2000" b="0" spc="-10" dirty="0"/>
              <a:t>. </a:t>
            </a:r>
          </a:p>
          <a:p>
            <a:pPr marL="267970" marR="951865" indent="-286385">
              <a:lnSpc>
                <a:spcPct val="100000"/>
              </a:lnSpc>
              <a:spcBef>
                <a:spcPts val="1175"/>
              </a:spcBef>
              <a:buClr>
                <a:srgbClr val="4189B3"/>
              </a:buClr>
              <a:buSzPct val="114583"/>
              <a:buFont typeface="Arial"/>
              <a:buChar char="•"/>
              <a:tabLst>
                <a:tab pos="269240" algn="l"/>
              </a:tabLst>
            </a:pPr>
            <a:r>
              <a:rPr lang="en-US" sz="20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https://lascba.org/Admissions.aspx?tab=rulexvii </a:t>
            </a:r>
            <a:r>
              <a:rPr lang="en-US" sz="2000" dirty="0"/>
              <a:t>	</a:t>
            </a:r>
            <a:endParaRPr lang="en-US" sz="2000" b="0" spc="-10" dirty="0"/>
          </a:p>
          <a:p>
            <a:pPr marL="267970" marR="951865" indent="-286385">
              <a:lnSpc>
                <a:spcPct val="100000"/>
              </a:lnSpc>
              <a:spcBef>
                <a:spcPts val="1175"/>
              </a:spcBef>
              <a:buClr>
                <a:srgbClr val="4189B3"/>
              </a:buClr>
              <a:buSzPct val="114583"/>
              <a:buFont typeface="Arial"/>
              <a:buChar char="•"/>
              <a:tabLst>
                <a:tab pos="269240" algn="l"/>
              </a:tabLst>
            </a:pPr>
            <a:endParaRPr b="0" spc="-1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E19E7-3583-47AB-AE05-FBDA0D93A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965" y="1023217"/>
            <a:ext cx="5894069" cy="615553"/>
          </a:xfrm>
        </p:spPr>
        <p:txBody>
          <a:bodyPr/>
          <a:lstStyle/>
          <a:p>
            <a:pPr algn="ctr"/>
            <a:r>
              <a:rPr lang="en-US" dirty="0"/>
              <a:t>MPRE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B60D0-0EB8-470D-8922-D85F94C19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6002" y="2520890"/>
            <a:ext cx="6571995" cy="369331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The MPRE is administered by the NCBE in March, August and November.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An applicant may take the MPRE anytime after successfully completing his/her required law school course work in legal ethics or professional responsibility.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A passing MPRE score is 80 or higher and is valid for five years. [LA Sup Ct. Rule XVII, Section 8(D)]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For additional information click on </a:t>
            </a:r>
            <a:r>
              <a:rPr lang="en-US" sz="20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http://www.ncbex.org/exams/mpre/registration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>
              <a:solidFill>
                <a:srgbClr val="FF0000"/>
              </a:solidFill>
            </a:endParaRPr>
          </a:p>
          <a:p>
            <a:pPr algn="r"/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78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091B7-23D5-4C8F-A112-4F65EAFFE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965" y="1023217"/>
            <a:ext cx="5894069" cy="615553"/>
          </a:xfrm>
        </p:spPr>
        <p:txBody>
          <a:bodyPr/>
          <a:lstStyle/>
          <a:p>
            <a:r>
              <a:rPr lang="en-US" dirty="0"/>
              <a:t>Final Advice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91C14-3F26-4DBB-9678-643A45805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6002" y="2520890"/>
            <a:ext cx="6571995" cy="2954655"/>
          </a:xfrm>
        </p:spPr>
        <p:txBody>
          <a:bodyPr/>
          <a:lstStyle/>
          <a:p>
            <a:r>
              <a:rPr lang="en-US" dirty="0"/>
              <a:t>Disclose, Disclose, Disclose</a:t>
            </a:r>
          </a:p>
          <a:p>
            <a:endParaRPr lang="en-US" dirty="0"/>
          </a:p>
          <a:p>
            <a:r>
              <a:rPr lang="en-US" dirty="0"/>
              <a:t>Amend Your Law Student Application if needed or inconsistent. </a:t>
            </a:r>
          </a:p>
          <a:p>
            <a:endParaRPr lang="en-US" dirty="0"/>
          </a:p>
          <a:p>
            <a:r>
              <a:rPr lang="en-US" dirty="0"/>
              <a:t>One of the purposes of Law Student Registration is Mitigation and Rehabilitation.  If you have a “Red Flag”, use the time to mitigate the issues. </a:t>
            </a:r>
          </a:p>
        </p:txBody>
      </p:sp>
    </p:spTree>
    <p:extLst>
      <p:ext uri="{BB962C8B-B14F-4D97-AF65-F5344CB8AC3E}">
        <p14:creationId xmlns:p14="http://schemas.microsoft.com/office/powerpoint/2010/main" val="42412365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4965" y="1023217"/>
            <a:ext cx="5894069" cy="990656"/>
          </a:xfrm>
          <a:prstGeom prst="rect">
            <a:avLst/>
          </a:prstGeom>
        </p:spPr>
        <p:txBody>
          <a:bodyPr vert="horz" wrap="square" lIns="0" tIns="371475" rIns="0" bIns="0" rtlCol="0">
            <a:spAutoFit/>
          </a:bodyPr>
          <a:lstStyle/>
          <a:p>
            <a:pPr marL="605155">
              <a:lnSpc>
                <a:spcPct val="100000"/>
              </a:lnSpc>
            </a:pPr>
            <a:r>
              <a:rPr b="1" spc="-25" dirty="0"/>
              <a:t>Contac</a:t>
            </a:r>
            <a:r>
              <a:rPr b="1" spc="-15" dirty="0"/>
              <a:t>t </a:t>
            </a:r>
            <a:r>
              <a:rPr b="1" spc="-20" dirty="0"/>
              <a:t>the</a:t>
            </a:r>
            <a:r>
              <a:rPr b="1" spc="-10" dirty="0"/>
              <a:t> </a:t>
            </a:r>
            <a:r>
              <a:rPr b="1" spc="-35" dirty="0"/>
              <a:t>Com</a:t>
            </a:r>
            <a:r>
              <a:rPr b="1" spc="-30" dirty="0"/>
              <a:t>m</a:t>
            </a:r>
            <a:r>
              <a:rPr b="1" spc="-15" dirty="0"/>
              <a:t>ittee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7691881" y="6006475"/>
            <a:ext cx="21907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endParaRPr sz="1400" spc="-10" dirty="0">
              <a:latin typeface="Garamond" panose="02020404030301010803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5266" y="2520890"/>
            <a:ext cx="6517133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marR="5080" indent="-457200" algn="just">
              <a:lnSpc>
                <a:spcPct val="100000"/>
              </a:lnSpc>
              <a:buClr>
                <a:srgbClr val="4189B3"/>
              </a:buClr>
              <a:buSzPct val="114583"/>
              <a:buFont typeface="Arial"/>
              <a:buChar char="•"/>
              <a:tabLst>
                <a:tab pos="457200" algn="l"/>
              </a:tabLst>
            </a:pPr>
            <a:r>
              <a:rPr lang="en-US" sz="2000" spc="-10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y 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ques</a:t>
            </a:r>
            <a:r>
              <a:rPr sz="2000" spc="-2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ions</a:t>
            </a:r>
            <a:r>
              <a:rPr sz="2000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000" spc="25" dirty="0">
                <a:solidFill>
                  <a:srgbClr val="252525"/>
                </a:solidFill>
                <a:latin typeface="Garamond"/>
                <a:cs typeface="Garamond"/>
              </a:rPr>
              <a:t>g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arding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applica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ion</a:t>
            </a:r>
            <a:r>
              <a:rPr sz="2000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an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d </a:t>
            </a:r>
            <a:r>
              <a:rPr sz="2000" spc="-2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es</a:t>
            </a:r>
            <a:r>
              <a:rPr sz="2000" spc="-2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ing</a:t>
            </a:r>
            <a:r>
              <a:rPr sz="2000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process</a:t>
            </a:r>
            <a:r>
              <a:rPr lang="en-US" sz="2000" spc="-15" dirty="0">
                <a:solidFill>
                  <a:srgbClr val="252525"/>
                </a:solidFill>
                <a:latin typeface="Garamond"/>
                <a:cs typeface="Garamond"/>
              </a:rPr>
              <a:t>, contact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000" spc="-5" dirty="0">
                <a:solidFill>
                  <a:srgbClr val="252525"/>
                </a:solidFill>
                <a:latin typeface="Garamond"/>
                <a:cs typeface="Garamond"/>
              </a:rPr>
              <a:t>Robyn Pattison at </a:t>
            </a:r>
            <a:r>
              <a:rPr lang="en-US" sz="2000" spc="-5" dirty="0">
                <a:solidFill>
                  <a:srgbClr val="FF0000"/>
                </a:solidFill>
                <a:latin typeface="Garamond"/>
                <a:cs typeface="Garam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RPattison@Lascba.org</a:t>
            </a:r>
            <a:r>
              <a:rPr lang="en-US" sz="2000" spc="-5" dirty="0">
                <a:solidFill>
                  <a:srgbClr val="252525"/>
                </a:solidFill>
                <a:latin typeface="Garamond"/>
                <a:cs typeface="Garamond"/>
              </a:rPr>
              <a:t>,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Rhonda</a:t>
            </a:r>
            <a:r>
              <a:rPr lang="en-US" sz="2000" dirty="0">
                <a:solidFill>
                  <a:srgbClr val="252525"/>
                </a:solidFill>
                <a:latin typeface="Garamond"/>
                <a:cs typeface="Garamond"/>
              </a:rPr>
              <a:t> Lorig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at </a:t>
            </a:r>
            <a:r>
              <a:rPr lang="en-US" sz="2000" spc="-15" dirty="0">
                <a:solidFill>
                  <a:srgbClr val="FF0000"/>
                </a:solidFill>
                <a:latin typeface="Garamond"/>
                <a:cs typeface="Garam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RLorig@Lascba.org</a:t>
            </a:r>
            <a:r>
              <a:rPr lang="en-US" sz="2000" spc="-1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en-US" sz="2000" spc="-15" dirty="0">
                <a:solidFill>
                  <a:srgbClr val="252525"/>
                </a:solidFill>
                <a:latin typeface="Garamond"/>
                <a:cs typeface="Garamond"/>
              </a:rPr>
              <a:t>or Denise Leeper at </a:t>
            </a:r>
            <a:r>
              <a:rPr lang="en-US" sz="2000" spc="-15" dirty="0">
                <a:solidFill>
                  <a:srgbClr val="FF0000"/>
                </a:solidFill>
                <a:latin typeface="Garamond"/>
                <a:cs typeface="Garam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DLeeper@Lascba.org</a:t>
            </a:r>
            <a:r>
              <a:rPr lang="en-US" sz="2000" spc="-1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</a:p>
          <a:p>
            <a:pPr marL="457200" marR="5080" indent="-457200" algn="just">
              <a:lnSpc>
                <a:spcPct val="100000"/>
              </a:lnSpc>
              <a:buClr>
                <a:srgbClr val="4189B3"/>
              </a:buClr>
              <a:buSzPct val="114583"/>
              <a:buFont typeface="Arial"/>
              <a:buChar char="•"/>
              <a:tabLst>
                <a:tab pos="457200" algn="l"/>
              </a:tabLst>
            </a:pPr>
            <a:endParaRPr lang="en-US" sz="2000" spc="-15" dirty="0">
              <a:solidFill>
                <a:srgbClr val="252525"/>
              </a:solidFill>
              <a:latin typeface="Garamond"/>
              <a:cs typeface="Garamond"/>
            </a:endParaRPr>
          </a:p>
          <a:p>
            <a:pPr marL="457200" marR="5080" indent="-457200" algn="just">
              <a:lnSpc>
                <a:spcPct val="100000"/>
              </a:lnSpc>
              <a:buClr>
                <a:srgbClr val="4189B3"/>
              </a:buClr>
              <a:buSzPct val="114583"/>
              <a:buFont typeface="Arial"/>
              <a:buChar char="•"/>
              <a:tabLst>
                <a:tab pos="457200" algn="l"/>
              </a:tabLst>
            </a:pPr>
            <a:r>
              <a:rPr lang="en-US" sz="2000" spc="-10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y 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ques</a:t>
            </a:r>
            <a:r>
              <a:rPr sz="2000" spc="-2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ions</a:t>
            </a:r>
            <a:r>
              <a:rPr sz="2000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000" spc="25" dirty="0">
                <a:solidFill>
                  <a:srgbClr val="252525"/>
                </a:solidFill>
                <a:latin typeface="Garamond"/>
                <a:cs typeface="Garamond"/>
              </a:rPr>
              <a:t>g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arding </a:t>
            </a:r>
            <a:r>
              <a:rPr lang="en-US" sz="2000" spc="-5" dirty="0">
                <a:solidFill>
                  <a:srgbClr val="252525"/>
                </a:solidFill>
                <a:latin typeface="Garamond"/>
                <a:cs typeface="Garamond"/>
              </a:rPr>
              <a:t>questions appearing on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0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harac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er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an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d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fitness</a:t>
            </a:r>
            <a:r>
              <a:rPr lang="en-US" sz="2000" spc="-5" dirty="0">
                <a:solidFill>
                  <a:srgbClr val="252525"/>
                </a:solidFill>
                <a:latin typeface="Garamond"/>
                <a:cs typeface="Garamond"/>
              </a:rPr>
              <a:t> application</a:t>
            </a:r>
            <a:r>
              <a:rPr lang="en-US" sz="2000" spc="-10" dirty="0">
                <a:solidFill>
                  <a:srgbClr val="252525"/>
                </a:solidFill>
                <a:latin typeface="Garamond"/>
                <a:cs typeface="Garamond"/>
              </a:rPr>
              <a:t>, contact Christine Dabney</a:t>
            </a:r>
            <a:r>
              <a:rPr lang="en-US" sz="20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at </a:t>
            </a:r>
            <a:r>
              <a:rPr lang="en-US" sz="2000" spc="-10" dirty="0">
                <a:solidFill>
                  <a:srgbClr val="FF0000"/>
                </a:solidFill>
                <a:latin typeface="Garamond"/>
                <a:cs typeface="Garamond"/>
                <a:hlinkClick r:id="rId6"/>
              </a:rPr>
              <a:t>CDabney@Lascba.org</a:t>
            </a:r>
            <a:r>
              <a:rPr lang="en-US" sz="2000" spc="-10" dirty="0">
                <a:solidFill>
                  <a:srgbClr val="FF0000"/>
                </a:solidFill>
                <a:latin typeface="Garamond"/>
                <a:cs typeface="Garamond"/>
              </a:rPr>
              <a:t>.	</a:t>
            </a:r>
            <a:endParaRPr sz="2000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360581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4965" y="1023217"/>
            <a:ext cx="5894069" cy="990656"/>
          </a:xfrm>
          <a:prstGeom prst="rect">
            <a:avLst/>
          </a:prstGeom>
        </p:spPr>
        <p:txBody>
          <a:bodyPr vert="horz" wrap="square" lIns="0" tIns="371475" rIns="0" bIns="0" rtlCol="0">
            <a:spAutoFit/>
          </a:bodyPr>
          <a:lstStyle/>
          <a:p>
            <a:pPr marL="605155">
              <a:lnSpc>
                <a:spcPct val="100000"/>
              </a:lnSpc>
            </a:pPr>
            <a:r>
              <a:rPr lang="en-US" b="1" spc="-25" dirty="0"/>
              <a:t>Additional Contacts</a:t>
            </a:r>
            <a:endParaRPr b="1" spc="-15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7691881" y="6006475"/>
            <a:ext cx="21907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endParaRPr sz="1400" spc="-10" dirty="0">
              <a:latin typeface="Garamond" panose="02020404030301010803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5266" y="2520890"/>
            <a:ext cx="6517134" cy="3701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marR="5080" indent="-457200" algn="just">
              <a:lnSpc>
                <a:spcPct val="100000"/>
              </a:lnSpc>
              <a:buClr>
                <a:srgbClr val="4189B3"/>
              </a:buClr>
              <a:buSzPct val="114583"/>
              <a:buFont typeface="Arial"/>
              <a:buChar char="•"/>
              <a:tabLst>
                <a:tab pos="457200" algn="l"/>
              </a:tabLst>
            </a:pPr>
            <a:r>
              <a:rPr lang="en-US" sz="2400" spc="-10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y 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ques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ions</a:t>
            </a:r>
            <a:r>
              <a:rPr sz="2400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400" spc="5" dirty="0">
                <a:solidFill>
                  <a:srgbClr val="252525"/>
                </a:solidFill>
                <a:latin typeface="Garamond"/>
                <a:cs typeface="Garamond"/>
              </a:rPr>
              <a:t>concerning questions 25-27 of the NCBE report contact Lauren McHugh Rocha at </a:t>
            </a:r>
            <a:r>
              <a:rPr lang="en-US" sz="2400" spc="5" dirty="0">
                <a:solidFill>
                  <a:srgbClr val="252525"/>
                </a:solidFill>
                <a:latin typeface="Garamond"/>
                <a:cs typeface="Garamond"/>
                <a:hlinkClick r:id="rId3"/>
              </a:rPr>
              <a:t>lrocha@lasc.org</a:t>
            </a:r>
            <a:r>
              <a:rPr lang="en-US" sz="2400" spc="5" dirty="0">
                <a:solidFill>
                  <a:srgbClr val="252525"/>
                </a:solidFill>
                <a:latin typeface="Garamond"/>
                <a:cs typeface="Garamond"/>
              </a:rPr>
              <a:t>.</a:t>
            </a:r>
          </a:p>
          <a:p>
            <a:pPr marR="5080" algn="just">
              <a:lnSpc>
                <a:spcPct val="100000"/>
              </a:lnSpc>
              <a:buClr>
                <a:srgbClr val="4189B3"/>
              </a:buClr>
              <a:buSzPct val="114583"/>
              <a:tabLst>
                <a:tab pos="457200" algn="l"/>
              </a:tabLst>
            </a:pPr>
            <a:endParaRPr lang="en-US" sz="2000" spc="-15" dirty="0">
              <a:solidFill>
                <a:srgbClr val="252525"/>
              </a:solidFill>
              <a:latin typeface="Garamond"/>
              <a:cs typeface="Garamond"/>
            </a:endParaRPr>
          </a:p>
          <a:p>
            <a:pPr marL="457200" marR="5080" indent="-457200">
              <a:lnSpc>
                <a:spcPct val="100000"/>
              </a:lnSpc>
              <a:buClr>
                <a:srgbClr val="4189B3"/>
              </a:buClr>
              <a:buSzPct val="114583"/>
              <a:buFont typeface="Arial"/>
              <a:buChar char="•"/>
              <a:tabLst>
                <a:tab pos="457200" algn="l"/>
              </a:tabLst>
            </a:pPr>
            <a:r>
              <a:rPr lang="en-US" sz="2400" spc="-10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y 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general 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ques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ions</a:t>
            </a:r>
            <a:r>
              <a:rPr sz="2400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spc="25" dirty="0">
                <a:solidFill>
                  <a:srgbClr val="252525"/>
                </a:solidFill>
                <a:latin typeface="Garamond"/>
                <a:cs typeface="Garamond"/>
              </a:rPr>
              <a:t>g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arding</a:t>
            </a:r>
            <a:r>
              <a:rPr lang="en-US" sz="2400" spc="-5" dirty="0">
                <a:solidFill>
                  <a:srgbClr val="252525"/>
                </a:solidFill>
                <a:latin typeface="Garamond"/>
                <a:cs typeface="Garamond"/>
              </a:rPr>
              <a:t> the process in LA or the LSBA contact Barry Grodsky at </a:t>
            </a:r>
            <a:r>
              <a:rPr lang="en-US" sz="2400" spc="-5" dirty="0">
                <a:solidFill>
                  <a:srgbClr val="252525"/>
                </a:solidFill>
                <a:latin typeface="Garamond"/>
                <a:cs typeface="Garamond"/>
                <a:hlinkClick r:id="rId4"/>
              </a:rPr>
              <a:t>bgrodsky@taggartmorton.com</a:t>
            </a:r>
            <a:endParaRPr lang="en-US" sz="2400" spc="-5" dirty="0">
              <a:solidFill>
                <a:srgbClr val="252525"/>
              </a:solidFill>
              <a:latin typeface="Garamond"/>
              <a:cs typeface="Garamond"/>
            </a:endParaRPr>
          </a:p>
          <a:p>
            <a:pPr marL="457200" marR="5080" indent="-457200">
              <a:lnSpc>
                <a:spcPct val="100000"/>
              </a:lnSpc>
              <a:buClr>
                <a:srgbClr val="4189B3"/>
              </a:buClr>
              <a:buSzPct val="114583"/>
              <a:buFont typeface="Arial"/>
              <a:buChar char="•"/>
              <a:tabLst>
                <a:tab pos="457200" algn="l"/>
              </a:tabLst>
            </a:pPr>
            <a:endParaRPr lang="en-US" sz="2400" dirty="0">
              <a:latin typeface="Garamond"/>
              <a:cs typeface="Garamond"/>
            </a:endParaRPr>
          </a:p>
          <a:p>
            <a:pPr marL="457200" marR="5080" indent="-457200">
              <a:lnSpc>
                <a:spcPct val="100000"/>
              </a:lnSpc>
              <a:buClr>
                <a:srgbClr val="4189B3"/>
              </a:buClr>
              <a:buSzPct val="114583"/>
              <a:buFont typeface="Arial"/>
              <a:buChar char="•"/>
              <a:tabLst>
                <a:tab pos="457200" algn="l"/>
              </a:tabLst>
            </a:pPr>
            <a:r>
              <a:rPr lang="en-US" sz="2400" dirty="0">
                <a:latin typeface="Garamond"/>
                <a:cs typeface="Garamond"/>
              </a:rPr>
              <a:t>Or William King at </a:t>
            </a:r>
            <a:r>
              <a:rPr lang="en-US" sz="2400" dirty="0">
                <a:latin typeface="Garamond"/>
                <a:cs typeface="Garamond"/>
                <a:hlinkClick r:id="rId5"/>
              </a:rPr>
              <a:t>bking@lsba.org</a:t>
            </a:r>
            <a:endParaRPr lang="en-US" sz="2400" dirty="0">
              <a:latin typeface="Garamond"/>
              <a:cs typeface="Garamond"/>
            </a:endParaRPr>
          </a:p>
          <a:p>
            <a:pPr marL="457200" marR="5080" indent="-457200">
              <a:lnSpc>
                <a:spcPct val="100000"/>
              </a:lnSpc>
              <a:buClr>
                <a:srgbClr val="4189B3"/>
              </a:buClr>
              <a:buSzPct val="114583"/>
              <a:buFont typeface="Arial"/>
              <a:buChar char="•"/>
              <a:tabLst>
                <a:tab pos="457200" algn="l"/>
              </a:tabLst>
            </a:pPr>
            <a:endParaRPr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809533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4965" y="1066800"/>
            <a:ext cx="5894069" cy="1143000"/>
          </a:xfrm>
          <a:prstGeom prst="rect">
            <a:avLst/>
          </a:prstGeom>
        </p:spPr>
        <p:txBody>
          <a:bodyPr vert="horz" wrap="square" lIns="0" tIns="304820" rIns="0" bIns="0" rtlCol="0">
            <a:spAutoFit/>
          </a:bodyPr>
          <a:lstStyle/>
          <a:p>
            <a:pPr marL="486409">
              <a:lnSpc>
                <a:spcPct val="100000"/>
              </a:lnSpc>
            </a:pPr>
            <a:r>
              <a:rPr spc="-125" dirty="0"/>
              <a:t>R</a:t>
            </a:r>
            <a:r>
              <a:rPr spc="-20" dirty="0"/>
              <a:t>equi</a:t>
            </a:r>
            <a:r>
              <a:rPr spc="-35" dirty="0"/>
              <a:t>s</a:t>
            </a:r>
            <a:r>
              <a:rPr spc="-15" dirty="0"/>
              <a:t>ites</a:t>
            </a:r>
            <a:r>
              <a:rPr spc="-1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spc="-20" dirty="0"/>
              <a:t>Admis</a:t>
            </a:r>
            <a:r>
              <a:rPr spc="-25" dirty="0"/>
              <a:t>s</a:t>
            </a:r>
            <a:r>
              <a:rPr dirty="0"/>
              <a:t>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39544" y="2443988"/>
            <a:ext cx="6536690" cy="418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4189B3"/>
              </a:buClr>
              <a:buSzPct val="114583"/>
              <a:buFont typeface="Arial"/>
              <a:buChar char="•"/>
              <a:tabLst>
                <a:tab pos="299720" algn="l"/>
              </a:tabLst>
            </a:pP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18</a:t>
            </a:r>
            <a:r>
              <a:rPr sz="2000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y</a:t>
            </a:r>
            <a:r>
              <a:rPr sz="2000" spc="-2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ar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z="2000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f </a:t>
            </a:r>
            <a:r>
              <a:rPr sz="2000" spc="-28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000" spc="35" dirty="0">
                <a:solidFill>
                  <a:srgbClr val="252525"/>
                </a:solidFill>
                <a:latin typeface="Garamond"/>
                <a:cs typeface="Garamond"/>
              </a:rPr>
              <a:t>g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endParaRPr sz="2000" dirty="0">
              <a:latin typeface="Garamond"/>
              <a:cs typeface="Garamond"/>
            </a:endParaRPr>
          </a:p>
          <a:p>
            <a:pPr marL="298450" indent="-298450">
              <a:lnSpc>
                <a:spcPct val="100000"/>
              </a:lnSpc>
              <a:spcBef>
                <a:spcPts val="1175"/>
              </a:spcBef>
              <a:buClr>
                <a:srgbClr val="4189B3"/>
              </a:buClr>
              <a:buSzPct val="114583"/>
              <a:buFont typeface="Arial"/>
              <a:buChar char="•"/>
              <a:tabLst>
                <a:tab pos="299720" algn="l"/>
              </a:tabLst>
            </a:pP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Citi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z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en,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 p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000" spc="8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m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ne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nt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esid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t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r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au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horiz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d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to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70" dirty="0">
                <a:solidFill>
                  <a:srgbClr val="252525"/>
                </a:solidFill>
                <a:latin typeface="Garamond"/>
                <a:cs typeface="Garamond"/>
              </a:rPr>
              <a:t>w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or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k in</a:t>
            </a:r>
            <a:r>
              <a:rPr lang="en-US" sz="2000" dirty="0">
                <a:latin typeface="Garamond"/>
                <a:cs typeface="Garamond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000" spc="-15" dirty="0">
                <a:solidFill>
                  <a:srgbClr val="252525"/>
                </a:solidFill>
                <a:latin typeface="Garamond"/>
                <a:cs typeface="Garamond"/>
              </a:rPr>
              <a:t>United States</a:t>
            </a:r>
          </a:p>
          <a:p>
            <a:pPr marL="298450" indent="-298450" algn="just">
              <a:lnSpc>
                <a:spcPct val="100000"/>
              </a:lnSpc>
              <a:spcBef>
                <a:spcPts val="1175"/>
              </a:spcBef>
              <a:buClr>
                <a:srgbClr val="4189B3"/>
              </a:buClr>
              <a:buSzPct val="114583"/>
              <a:buFont typeface="Arial"/>
              <a:buChar char="•"/>
              <a:tabLst>
                <a:tab pos="299720" algn="l"/>
              </a:tabLst>
            </a:pP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Gradu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te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f </a:t>
            </a:r>
            <a:r>
              <a:rPr sz="2000" spc="-29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n 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000" spc="-75" dirty="0">
                <a:solidFill>
                  <a:srgbClr val="252525"/>
                </a:solidFill>
                <a:latin typeface="Garamond"/>
                <a:cs typeface="Garamond"/>
              </a:rPr>
              <a:t>B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A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ac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redite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d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l</a:t>
            </a:r>
            <a:r>
              <a:rPr sz="2000" spc="-40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w s</a:t>
            </a:r>
            <a:r>
              <a:rPr sz="2000" spc="-40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hoo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l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or</a:t>
            </a:r>
            <a:endParaRPr sz="2000" dirty="0">
              <a:latin typeface="Garamond"/>
              <a:cs typeface="Garamond"/>
            </a:endParaRPr>
          </a:p>
          <a:p>
            <a:pPr marL="299085">
              <a:lnSpc>
                <a:spcPct val="100000"/>
              </a:lnSpc>
            </a:pP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for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eign</a:t>
            </a:r>
            <a:r>
              <a:rPr sz="2000" spc="-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equ</a:t>
            </a:r>
            <a:r>
              <a:rPr sz="2000" spc="-50" dirty="0">
                <a:solidFill>
                  <a:srgbClr val="252525"/>
                </a:solidFill>
                <a:latin typeface="Garamond"/>
                <a:cs typeface="Garamond"/>
              </a:rPr>
              <a:t>i</a:t>
            </a:r>
            <a:r>
              <a:rPr sz="2000" spc="-60" dirty="0">
                <a:solidFill>
                  <a:srgbClr val="252525"/>
                </a:solidFill>
                <a:latin typeface="Garamond"/>
                <a:cs typeface="Garamond"/>
              </a:rPr>
              <a:t>v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alent</a:t>
            </a:r>
            <a:endParaRPr sz="2000" dirty="0">
              <a:latin typeface="Garamond"/>
              <a:cs typeface="Garamond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4189B3"/>
              </a:buClr>
              <a:buSzPct val="114583"/>
              <a:buFont typeface="Arial"/>
              <a:buChar char="•"/>
              <a:tabLst>
                <a:tab pos="299720" algn="l"/>
              </a:tabLst>
            </a:pP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Satisfac</a:t>
            </a:r>
            <a:r>
              <a:rPr sz="2000" spc="-2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ori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l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y</a:t>
            </a:r>
            <a:r>
              <a:rPr sz="2000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co</a:t>
            </a:r>
            <a:r>
              <a:rPr sz="2000" spc="-30" dirty="0">
                <a:solidFill>
                  <a:srgbClr val="252525"/>
                </a:solidFill>
                <a:latin typeface="Garamond"/>
                <a:cs typeface="Garamond"/>
              </a:rPr>
              <a:t>m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plet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000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examina</a:t>
            </a:r>
            <a:r>
              <a:rPr sz="2000" spc="-2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ion</a:t>
            </a:r>
            <a:endParaRPr lang="en-US" sz="2000" dirty="0">
              <a:solidFill>
                <a:srgbClr val="252525"/>
              </a:solidFill>
              <a:latin typeface="Garamond"/>
              <a:cs typeface="Garamond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4189B3"/>
              </a:buClr>
              <a:buSzPct val="114583"/>
              <a:buFont typeface="Arial"/>
              <a:buChar char="•"/>
              <a:tabLst>
                <a:tab pos="299720" algn="l"/>
              </a:tabLst>
            </a:pPr>
            <a:r>
              <a:rPr lang="en-US" sz="2000" dirty="0">
                <a:solidFill>
                  <a:srgbClr val="252525"/>
                </a:solidFill>
                <a:latin typeface="Garamond"/>
                <a:cs typeface="Garamond"/>
              </a:rPr>
              <a:t>Successfully pass the Multistate Professional Responsibility Examination (MPRE) with a scaled score of 80 or higher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.</a:t>
            </a:r>
          </a:p>
          <a:p>
            <a:pPr marL="299085" indent="-286385">
              <a:spcBef>
                <a:spcPts val="1175"/>
              </a:spcBef>
              <a:buClr>
                <a:srgbClr val="4189B3"/>
              </a:buClr>
              <a:buSzPct val="114583"/>
              <a:buFont typeface="Arial"/>
              <a:buChar char="•"/>
              <a:tabLst>
                <a:tab pos="299720" algn="l"/>
              </a:tabLst>
            </a:pPr>
            <a:r>
              <a:rPr lang="en-US" sz="2000" spc="-5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lang="en-US" sz="2000" dirty="0">
                <a:solidFill>
                  <a:srgbClr val="252525"/>
                </a:solidFill>
                <a:latin typeface="Garamond"/>
                <a:cs typeface="Garamond"/>
              </a:rPr>
              <a:t>f </a:t>
            </a:r>
            <a:r>
              <a:rPr lang="en-US" sz="2000" spc="-3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000" dirty="0">
                <a:solidFill>
                  <a:srgbClr val="252525"/>
                </a:solidFill>
                <a:latin typeface="Garamond"/>
                <a:cs typeface="Garamond"/>
              </a:rPr>
              <a:t>sound</a:t>
            </a:r>
            <a:r>
              <a:rPr lang="en-US" sz="20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000" dirty="0">
                <a:solidFill>
                  <a:srgbClr val="252525"/>
                </a:solidFill>
                <a:latin typeface="Garamond"/>
                <a:cs typeface="Garamond"/>
              </a:rPr>
              <a:t>mind, </a:t>
            </a:r>
            <a:r>
              <a:rPr lang="en-US" sz="2000" spc="50" dirty="0">
                <a:solidFill>
                  <a:srgbClr val="252525"/>
                </a:solidFill>
                <a:latin typeface="Garamond"/>
                <a:cs typeface="Garamond"/>
              </a:rPr>
              <a:t>g</a:t>
            </a:r>
            <a:r>
              <a:rPr lang="en-US" sz="2000" spc="-5" dirty="0">
                <a:solidFill>
                  <a:srgbClr val="252525"/>
                </a:solidFill>
                <a:latin typeface="Garamond"/>
                <a:cs typeface="Garamond"/>
              </a:rPr>
              <a:t>oo</a:t>
            </a:r>
            <a:r>
              <a:rPr lang="en-US" sz="2000" dirty="0">
                <a:solidFill>
                  <a:srgbClr val="252525"/>
                </a:solidFill>
                <a:latin typeface="Garamond"/>
                <a:cs typeface="Garamond"/>
              </a:rPr>
              <a:t>d moral</a:t>
            </a:r>
            <a:r>
              <a:rPr lang="en-US" sz="20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000" spc="-50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lang="en-US" sz="2000" spc="-5" dirty="0">
                <a:solidFill>
                  <a:srgbClr val="252525"/>
                </a:solidFill>
                <a:latin typeface="Garamond"/>
                <a:cs typeface="Garamond"/>
              </a:rPr>
              <a:t>harac</a:t>
            </a:r>
            <a:r>
              <a:rPr lang="en-US" sz="2000" spc="-1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lang="en-US" sz="2000" dirty="0">
                <a:solidFill>
                  <a:srgbClr val="252525"/>
                </a:solidFill>
                <a:latin typeface="Garamond"/>
                <a:cs typeface="Garamond"/>
              </a:rPr>
              <a:t>er</a:t>
            </a:r>
            <a:r>
              <a:rPr lang="en-US" sz="20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000" spc="-5" dirty="0">
                <a:solidFill>
                  <a:srgbClr val="252525"/>
                </a:solidFill>
                <a:latin typeface="Garamond"/>
                <a:cs typeface="Garamond"/>
              </a:rPr>
              <a:t>an</a:t>
            </a:r>
            <a:r>
              <a:rPr lang="en-US" sz="2000" dirty="0">
                <a:solidFill>
                  <a:srgbClr val="252525"/>
                </a:solidFill>
                <a:latin typeface="Garamond"/>
                <a:cs typeface="Garamond"/>
              </a:rPr>
              <a:t>d</a:t>
            </a:r>
            <a:r>
              <a:rPr lang="en-US" sz="20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000" spc="-10" dirty="0">
                <a:solidFill>
                  <a:srgbClr val="252525"/>
                </a:solidFill>
                <a:latin typeface="Garamond"/>
                <a:cs typeface="Garamond"/>
              </a:rPr>
              <a:t>fitness</a:t>
            </a:r>
            <a:endParaRPr lang="en-US" sz="2000" dirty="0">
              <a:latin typeface="Garamond"/>
              <a:cs typeface="Garamond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4189B3"/>
              </a:buClr>
              <a:buSzPct val="114583"/>
              <a:buFont typeface="Arial"/>
              <a:buChar char="•"/>
              <a:tabLst>
                <a:tab pos="299720" algn="l"/>
              </a:tabLst>
            </a:pPr>
            <a:endParaRPr sz="2400"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20" rIns="0" bIns="0" rtlCol="0">
            <a:spAutoFit/>
          </a:bodyPr>
          <a:lstStyle/>
          <a:p>
            <a:pPr marL="2139950">
              <a:lnSpc>
                <a:spcPct val="100000"/>
              </a:lnSpc>
            </a:pPr>
            <a:r>
              <a:rPr spc="-25" dirty="0"/>
              <a:t>Pu</a:t>
            </a:r>
            <a:r>
              <a:rPr spc="15" dirty="0"/>
              <a:t>r</a:t>
            </a:r>
            <a:r>
              <a:rPr spc="-25" dirty="0"/>
              <a:t>pose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7691881" y="6006475"/>
            <a:ext cx="21907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en-US" sz="1400" spc="-10" dirty="0">
                <a:latin typeface="Garamond" panose="02020404030301010803" pitchFamily="18" charset="0"/>
              </a:rPr>
              <a:t>3</a:t>
            </a:r>
            <a:endParaRPr sz="1400" spc="-10" dirty="0">
              <a:latin typeface="Garamond" panose="02020404030301010803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75308" y="2537899"/>
            <a:ext cx="6259830" cy="3255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87900"/>
              </a:lnSpc>
              <a:tabLst>
                <a:tab pos="3258820" algn="l"/>
              </a:tabLst>
            </a:pP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L</a:t>
            </a:r>
            <a:r>
              <a:rPr sz="2400" spc="-3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w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udent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6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egistration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 P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ro</a:t>
            </a:r>
            <a:r>
              <a:rPr sz="2400" spc="60" dirty="0">
                <a:solidFill>
                  <a:srgbClr val="252525"/>
                </a:solidFill>
                <a:latin typeface="Garamond"/>
                <a:cs typeface="Garamond"/>
              </a:rPr>
              <a:t>g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ra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m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bene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fits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stud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nt </a:t>
            </a:r>
            <a:r>
              <a:rPr sz="2400" spc="-40" dirty="0">
                <a:solidFill>
                  <a:srgbClr val="252525"/>
                </a:solidFill>
                <a:latin typeface="Garamond"/>
                <a:cs typeface="Garamond"/>
              </a:rPr>
              <a:t>b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y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ll</a:t>
            </a:r>
            <a:r>
              <a:rPr sz="2400" spc="-35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wing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hi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m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/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he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r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to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25" dirty="0">
                <a:solidFill>
                  <a:srgbClr val="252525"/>
                </a:solidFill>
                <a:latin typeface="Garamond"/>
                <a:cs typeface="Garamond"/>
              </a:rPr>
              <a:t>g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et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sta</a:t>
            </a:r>
            <a:r>
              <a:rPr sz="2400" spc="2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d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rl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y</a:t>
            </a:r>
            <a:r>
              <a:rPr sz="2400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with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he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i="1" spc="-75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sz="2400" b="1" i="1" spc="-100" dirty="0">
                <a:solidFill>
                  <a:srgbClr val="252525"/>
                </a:solidFill>
                <a:latin typeface="Garamond"/>
                <a:cs typeface="Garamond"/>
              </a:rPr>
              <a:t>&amp;</a:t>
            </a:r>
            <a:r>
              <a:rPr sz="2400" b="1" i="1" spc="-65" dirty="0">
                <a:solidFill>
                  <a:srgbClr val="252525"/>
                </a:solidFill>
                <a:latin typeface="Garamond"/>
                <a:cs typeface="Garamond"/>
              </a:rPr>
              <a:t>F</a:t>
            </a:r>
            <a:r>
              <a:rPr sz="2400" b="1" i="1" spc="-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i="1" spc="-65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z="2400" b="1" i="1" spc="-50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sz="2400" b="1" i="1" spc="-1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400" b="1" i="1" spc="-45" dirty="0">
                <a:solidFill>
                  <a:srgbClr val="252525"/>
                </a:solidFill>
                <a:latin typeface="Garamond"/>
                <a:cs typeface="Garamond"/>
              </a:rPr>
              <a:t>eeni</a:t>
            </a:r>
            <a:r>
              <a:rPr sz="2400" b="1" i="1" spc="-75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sz="2400" b="1" i="1" spc="-55" dirty="0">
                <a:solidFill>
                  <a:srgbClr val="252525"/>
                </a:solidFill>
                <a:latin typeface="Garamond"/>
                <a:cs typeface="Garamond"/>
              </a:rPr>
              <a:t>g</a:t>
            </a:r>
            <a:r>
              <a:rPr sz="2400" b="1" i="1" spc="-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i="1" spc="-75" dirty="0">
                <a:solidFill>
                  <a:srgbClr val="252525"/>
                </a:solidFill>
                <a:latin typeface="Garamond"/>
                <a:cs typeface="Garamond"/>
              </a:rPr>
              <a:t>p</a:t>
            </a:r>
            <a:r>
              <a:rPr sz="2400" b="1" i="1" spc="-1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400" b="1" i="1" spc="-50" dirty="0">
                <a:solidFill>
                  <a:srgbClr val="252525"/>
                </a:solidFill>
                <a:latin typeface="Garamond"/>
                <a:cs typeface="Garamond"/>
              </a:rPr>
              <a:t>oces</a:t>
            </a:r>
            <a:r>
              <a:rPr sz="2400" b="1" i="1" spc="-55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z="2400" b="1" i="1" spc="-30" dirty="0">
                <a:solidFill>
                  <a:srgbClr val="252525"/>
                </a:solidFill>
                <a:latin typeface="Garamond"/>
                <a:cs typeface="Garamond"/>
              </a:rPr>
              <a:t>.</a:t>
            </a:r>
            <a:r>
              <a:rPr lang="en-US" sz="2400" b="1" i="1" spc="-30" dirty="0">
                <a:solidFill>
                  <a:srgbClr val="252525"/>
                </a:solidFill>
                <a:latin typeface="Garamond"/>
                <a:cs typeface="Garamond"/>
              </a:rPr>
              <a:t> 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If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an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y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issu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s t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h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t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require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fu</a:t>
            </a:r>
            <a:r>
              <a:rPr sz="2400" spc="4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th</a:t>
            </a:r>
            <a:r>
              <a:rPr sz="2400" spc="-2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inqui</a:t>
            </a:r>
            <a:r>
              <a:rPr sz="2400" spc="7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y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aris</a:t>
            </a:r>
            <a:r>
              <a:rPr sz="2400" spc="-3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,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applican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t m</a:t>
            </a:r>
            <a:r>
              <a:rPr sz="2400" spc="-4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y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h</a:t>
            </a:r>
            <a:r>
              <a:rPr sz="2400" spc="-3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400" spc="-60" dirty="0">
                <a:solidFill>
                  <a:srgbClr val="252525"/>
                </a:solidFill>
                <a:latin typeface="Garamond"/>
                <a:cs typeface="Garamond"/>
              </a:rPr>
              <a:t>v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time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to 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addres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s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an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d 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resol</a:t>
            </a:r>
            <a:r>
              <a:rPr sz="2400" spc="-55" dirty="0">
                <a:solidFill>
                  <a:srgbClr val="252525"/>
                </a:solidFill>
                <a:latin typeface="Garamond"/>
                <a:cs typeface="Garamond"/>
              </a:rPr>
              <a:t>v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these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ma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z="2400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i="1" spc="-45" dirty="0">
                <a:solidFill>
                  <a:srgbClr val="252525"/>
                </a:solidFill>
                <a:latin typeface="Garamond"/>
                <a:cs typeface="Garamond"/>
              </a:rPr>
              <a:t>pri</a:t>
            </a:r>
            <a:r>
              <a:rPr sz="2400" b="1" i="1" spc="-65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z="2400" b="1" i="1" spc="-4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400" b="1" i="1" spc="-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i="1" spc="-35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b="1" i="1" spc="-70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z="2400" b="1" i="1" spc="-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i="1" spc="-60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400" b="1" i="1" spc="-4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i="1" spc="-60" dirty="0">
                <a:solidFill>
                  <a:srgbClr val="252525"/>
                </a:solidFill>
                <a:latin typeface="Garamond"/>
                <a:cs typeface="Garamond"/>
              </a:rPr>
              <a:t>time</a:t>
            </a:r>
            <a:r>
              <a:rPr sz="2400" b="1" i="1" spc="-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i="1" spc="-75" dirty="0">
                <a:solidFill>
                  <a:srgbClr val="252525"/>
                </a:solidFill>
                <a:latin typeface="Garamond"/>
                <a:cs typeface="Garamond"/>
              </a:rPr>
              <a:t>h</a:t>
            </a:r>
            <a:r>
              <a:rPr sz="2400" b="1" i="1" spc="-6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lang="en-US" sz="2400" b="1" i="1" spc="-40" dirty="0">
                <a:solidFill>
                  <a:srgbClr val="252525"/>
                </a:solidFill>
                <a:latin typeface="Garamond"/>
                <a:cs typeface="Garamond"/>
              </a:rPr>
              <a:t>/</a:t>
            </a:r>
            <a:r>
              <a:rPr lang="en-US" sz="2400" b="1" i="1" spc="-55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z="2400" b="1" i="1" spc="-85" dirty="0">
                <a:solidFill>
                  <a:srgbClr val="252525"/>
                </a:solidFill>
                <a:latin typeface="Garamond"/>
                <a:cs typeface="Garamond"/>
              </a:rPr>
              <a:t>h</a:t>
            </a:r>
            <a:r>
              <a:rPr sz="2400" b="1" i="1" spc="-6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b="1" i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i="1" spc="-55" dirty="0">
                <a:solidFill>
                  <a:srgbClr val="252525"/>
                </a:solidFill>
                <a:latin typeface="Garamond"/>
                <a:cs typeface="Garamond"/>
              </a:rPr>
              <a:t>ap</a:t>
            </a:r>
            <a:r>
              <a:rPr sz="2400" b="1" i="1" spc="-70" dirty="0">
                <a:solidFill>
                  <a:srgbClr val="252525"/>
                </a:solidFill>
                <a:latin typeface="Garamond"/>
                <a:cs typeface="Garamond"/>
              </a:rPr>
              <a:t>p</a:t>
            </a:r>
            <a:r>
              <a:rPr sz="2400" b="1" i="1" spc="-50" dirty="0">
                <a:solidFill>
                  <a:srgbClr val="252525"/>
                </a:solidFill>
                <a:latin typeface="Garamond"/>
                <a:cs typeface="Garamond"/>
              </a:rPr>
              <a:t>lie</a:t>
            </a:r>
            <a:r>
              <a:rPr sz="2400" b="1" i="1" spc="-55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z="2400" b="1" i="1" spc="-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i="1" spc="-3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b="1" i="1" spc="-70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z="2400" b="1" i="1" spc="-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i="1" spc="-45" dirty="0">
                <a:solidFill>
                  <a:srgbClr val="252525"/>
                </a:solidFill>
                <a:latin typeface="Garamond"/>
                <a:cs typeface="Garamond"/>
              </a:rPr>
              <a:t>sit</a:t>
            </a:r>
            <a:r>
              <a:rPr sz="2400" b="1" i="1" spc="-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i="1" spc="-25" dirty="0">
                <a:solidFill>
                  <a:srgbClr val="252525"/>
                </a:solidFill>
                <a:latin typeface="Garamond"/>
                <a:cs typeface="Garamond"/>
              </a:rPr>
              <a:t>f</a:t>
            </a:r>
            <a:r>
              <a:rPr sz="2400" b="1" i="1" spc="-55" dirty="0">
                <a:solidFill>
                  <a:srgbClr val="252525"/>
                </a:solidFill>
                <a:latin typeface="Garamond"/>
                <a:cs typeface="Garamond"/>
              </a:rPr>
              <a:t>or</a:t>
            </a:r>
            <a:r>
              <a:rPr sz="2400" b="1" i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i="1" spc="-60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400" b="1" i="1" spc="-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i="1" spc="-60" dirty="0">
                <a:solidFill>
                  <a:srgbClr val="252525"/>
                </a:solidFill>
                <a:latin typeface="Garamond"/>
                <a:cs typeface="Garamond"/>
              </a:rPr>
              <a:t>ba</a:t>
            </a:r>
            <a:r>
              <a:rPr sz="2400" b="1" i="1" spc="-3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400" b="1" i="1" spc="-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i="1" spc="-50" dirty="0">
                <a:solidFill>
                  <a:srgbClr val="252525"/>
                </a:solidFill>
                <a:latin typeface="Garamond"/>
                <a:cs typeface="Garamond"/>
              </a:rPr>
              <a:t>examination.</a:t>
            </a:r>
            <a:r>
              <a:rPr lang="en-US" sz="2400" b="1" i="1" spc="-50" dirty="0">
                <a:solidFill>
                  <a:srgbClr val="252525"/>
                </a:solidFill>
                <a:latin typeface="Garamond"/>
                <a:cs typeface="Garamond"/>
              </a:rPr>
              <a:t>  </a:t>
            </a:r>
            <a:r>
              <a:rPr lang="en-US" sz="2400" spc="-50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pplica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nt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30" dirty="0">
                <a:solidFill>
                  <a:srgbClr val="252525"/>
                </a:solidFill>
                <a:latin typeface="Garamond"/>
                <a:cs typeface="Garamond"/>
              </a:rPr>
              <a:t>w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h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z="24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60" dirty="0">
                <a:solidFill>
                  <a:srgbClr val="252525"/>
                </a:solidFill>
                <a:latin typeface="Garamond"/>
                <a:cs typeface="Garamond"/>
              </a:rPr>
              <a:t>w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ai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until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third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y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400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to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400" spc="4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the 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proces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s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m</a:t>
            </a:r>
            <a:r>
              <a:rPr sz="2400" spc="-4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y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b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requi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ed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addres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z="24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Garamond"/>
                <a:cs typeface="Garamond"/>
              </a:rPr>
              <a:t>C&amp;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F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inqui</a:t>
            </a:r>
            <a:r>
              <a:rPr sz="2400" spc="8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y while</a:t>
            </a:r>
            <a:r>
              <a:rPr sz="2400" spc="-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applyin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g</a:t>
            </a:r>
            <a:r>
              <a:rPr sz="2400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to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sit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an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d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pr</a:t>
            </a:r>
            <a:r>
              <a:rPr sz="2400" spc="1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parin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g</a:t>
            </a:r>
            <a:r>
              <a:rPr sz="24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for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bar</a:t>
            </a:r>
            <a:r>
              <a:rPr lang="en-US" sz="24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exa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m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ina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ion.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 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In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addi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ion,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ad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m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ission m</a:t>
            </a:r>
            <a:r>
              <a:rPr sz="2400" spc="-50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y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b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e d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l</a:t>
            </a:r>
            <a:r>
              <a:rPr sz="2400" spc="-40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y</a:t>
            </a:r>
            <a:r>
              <a:rPr sz="2400" spc="-2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d.</a:t>
            </a:r>
            <a:endParaRPr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304328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5838" y="1351324"/>
            <a:ext cx="6141085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252525"/>
                </a:solidFill>
                <a:latin typeface="Garamond"/>
                <a:cs typeface="Garamond"/>
              </a:rPr>
              <a:t>L</a:t>
            </a:r>
            <a:r>
              <a:rPr sz="3600" spc="-50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3600" spc="-25" dirty="0">
                <a:solidFill>
                  <a:srgbClr val="252525"/>
                </a:solidFill>
                <a:latin typeface="Garamond"/>
                <a:cs typeface="Garamond"/>
              </a:rPr>
              <a:t>w</a:t>
            </a:r>
            <a:r>
              <a:rPr sz="36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600" dirty="0">
                <a:solidFill>
                  <a:srgbClr val="252525"/>
                </a:solidFill>
                <a:latin typeface="Garamond"/>
                <a:cs typeface="Garamond"/>
              </a:rPr>
              <a:t>Stude</a:t>
            </a:r>
            <a:r>
              <a:rPr sz="3600" spc="-10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sz="3600" spc="-15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36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600" spc="-8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3600" spc="-15" dirty="0">
                <a:solidFill>
                  <a:srgbClr val="252525"/>
                </a:solidFill>
                <a:latin typeface="Garamond"/>
                <a:cs typeface="Garamond"/>
              </a:rPr>
              <a:t>egi</a:t>
            </a:r>
            <a:r>
              <a:rPr sz="3600" spc="-30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z="3600" dirty="0">
                <a:solidFill>
                  <a:srgbClr val="252525"/>
                </a:solidFill>
                <a:latin typeface="Garamond"/>
                <a:cs typeface="Garamond"/>
              </a:rPr>
              <a:t>tra</a:t>
            </a:r>
            <a:r>
              <a:rPr sz="3600" spc="-2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3600" dirty="0">
                <a:solidFill>
                  <a:srgbClr val="252525"/>
                </a:solidFill>
                <a:latin typeface="Garamond"/>
                <a:cs typeface="Garamond"/>
              </a:rPr>
              <a:t>ion</a:t>
            </a:r>
            <a:r>
              <a:rPr sz="36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600" dirty="0">
                <a:solidFill>
                  <a:srgbClr val="252525"/>
                </a:solidFill>
                <a:latin typeface="Garamond"/>
                <a:cs typeface="Garamond"/>
              </a:rPr>
              <a:t>Pro</a:t>
            </a:r>
            <a:r>
              <a:rPr sz="3600" spc="65" dirty="0">
                <a:solidFill>
                  <a:srgbClr val="252525"/>
                </a:solidFill>
                <a:latin typeface="Garamond"/>
                <a:cs typeface="Garamond"/>
              </a:rPr>
              <a:t>g</a:t>
            </a:r>
            <a:r>
              <a:rPr sz="3600" spc="-5" dirty="0">
                <a:solidFill>
                  <a:srgbClr val="252525"/>
                </a:solidFill>
                <a:latin typeface="Garamond"/>
                <a:cs typeface="Garamond"/>
              </a:rPr>
              <a:t>ram</a:t>
            </a:r>
            <a:endParaRPr sz="3600" dirty="0"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9200" y="2133600"/>
            <a:ext cx="7010400" cy="3449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62635" indent="12700" algn="just">
              <a:lnSpc>
                <a:spcPts val="2590"/>
              </a:lnSpc>
            </a:pPr>
            <a:endParaRPr lang="en-US" sz="2400" b="1" spc="-55" dirty="0">
              <a:solidFill>
                <a:srgbClr val="252525"/>
              </a:solidFill>
              <a:latin typeface="Garamond"/>
              <a:cs typeface="Garamond"/>
            </a:endParaRPr>
          </a:p>
          <a:p>
            <a:pPr marL="299085" marR="5080" indent="-286385">
              <a:lnSpc>
                <a:spcPts val="2590"/>
              </a:lnSpc>
              <a:spcBef>
                <a:spcPts val="1180"/>
              </a:spcBef>
              <a:buClr>
                <a:srgbClr val="4189B3"/>
              </a:buClr>
              <a:buSzPct val="114583"/>
              <a:buFont typeface="Arial"/>
              <a:buChar char="•"/>
              <a:tabLst>
                <a:tab pos="299720" algn="l"/>
              </a:tabLst>
            </a:pP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Pursuant to LA Supreme Court Rule XVII, Section 4(A) s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tud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nts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w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ho a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nd</a:t>
            </a:r>
            <a:r>
              <a:rPr sz="2400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400" spc="20" dirty="0">
                <a:solidFill>
                  <a:srgbClr val="252525"/>
                </a:solidFill>
                <a:latin typeface="Garamond"/>
                <a:cs typeface="Garamond"/>
              </a:rPr>
              <a:t>a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l</a:t>
            </a:r>
            <a:r>
              <a:rPr sz="2400" spc="-40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w s</a:t>
            </a:r>
            <a:r>
              <a:rPr sz="2400" spc="-50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hool</a:t>
            </a:r>
            <a:r>
              <a:rPr sz="2400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in Louisiana “shall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pa</a:t>
            </a:r>
            <a:r>
              <a:rPr sz="2400" spc="4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ti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ipate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in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L</a:t>
            </a:r>
            <a:r>
              <a:rPr sz="2400" spc="-3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w</a:t>
            </a:r>
            <a:r>
              <a:rPr sz="24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Stud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en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6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egistration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P</a:t>
            </a:r>
            <a:r>
              <a:rPr sz="2400" spc="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z="2400" spc="60" dirty="0">
                <a:solidFill>
                  <a:srgbClr val="252525"/>
                </a:solidFill>
                <a:latin typeface="Garamond"/>
                <a:cs typeface="Garamond"/>
              </a:rPr>
              <a:t>g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ram</a:t>
            </a:r>
            <a:r>
              <a:rPr sz="2400" spc="-70" dirty="0">
                <a:solidFill>
                  <a:srgbClr val="252525"/>
                </a:solidFill>
                <a:latin typeface="Garamond"/>
                <a:cs typeface="Garamond"/>
              </a:rPr>
              <a:t>.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”</a:t>
            </a:r>
            <a:endParaRPr sz="2400" dirty="0">
              <a:latin typeface="Garamond"/>
              <a:cs typeface="Garamond"/>
            </a:endParaRPr>
          </a:p>
          <a:p>
            <a:pPr marL="299085" indent="-286385">
              <a:lnSpc>
                <a:spcPct val="100000"/>
              </a:lnSpc>
              <a:spcBef>
                <a:spcPts val="850"/>
              </a:spcBef>
              <a:buClr>
                <a:srgbClr val="4189B3"/>
              </a:buClr>
              <a:buSzPct val="114583"/>
              <a:buFont typeface="Arial"/>
              <a:buChar char="•"/>
              <a:tabLst>
                <a:tab pos="299720" algn="l"/>
              </a:tabLst>
            </a:pP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Pursuant to LA Supreme Court Rule XVII, Appendix (A) any Louisiana law student who fails to participate in the law student registration program will incur a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$300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pe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alt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y</a:t>
            </a:r>
            <a:r>
              <a:rPr sz="2400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en-US" sz="2400" spc="10" dirty="0">
                <a:solidFill>
                  <a:srgbClr val="252525"/>
                </a:solidFill>
                <a:latin typeface="Garamond"/>
                <a:cs typeface="Garamond"/>
              </a:rPr>
              <a:t>fee at the time he/she registers for the bar exam.</a:t>
            </a:r>
            <a:endParaRPr lang="en-US" sz="2400" spc="-10" dirty="0">
              <a:solidFill>
                <a:srgbClr val="252525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55706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4965" y="1023217"/>
            <a:ext cx="5894069" cy="923350"/>
          </a:xfrm>
          <a:prstGeom prst="rect">
            <a:avLst/>
          </a:prstGeom>
        </p:spPr>
        <p:txBody>
          <a:bodyPr vert="horz" wrap="square" lIns="0" tIns="304820" rIns="0" bIns="0" rtlCol="0">
            <a:spAutoFit/>
          </a:bodyPr>
          <a:lstStyle/>
          <a:p>
            <a:pPr marL="425450">
              <a:lnSpc>
                <a:spcPct val="100000"/>
              </a:lnSpc>
            </a:pPr>
            <a:r>
              <a:rPr spc="-25" dirty="0"/>
              <a:t>L</a:t>
            </a:r>
            <a:r>
              <a:rPr spc="-75" dirty="0"/>
              <a:t>a</a:t>
            </a:r>
            <a:r>
              <a:rPr spc="-30" dirty="0"/>
              <a:t>w</a:t>
            </a:r>
            <a:r>
              <a:rPr spc="-20" dirty="0"/>
              <a:t> Student</a:t>
            </a:r>
            <a:r>
              <a:rPr spc="-15" dirty="0"/>
              <a:t> </a:t>
            </a:r>
            <a:r>
              <a:rPr spc="-125" dirty="0"/>
              <a:t>R</a:t>
            </a:r>
            <a:r>
              <a:rPr spc="-15" dirty="0"/>
              <a:t>egi</a:t>
            </a:r>
            <a:r>
              <a:rPr spc="-30" dirty="0"/>
              <a:t>s</a:t>
            </a:r>
            <a:r>
              <a:rPr spc="-15" dirty="0"/>
              <a:t>trat</a:t>
            </a:r>
            <a:r>
              <a:rPr spc="-30" dirty="0"/>
              <a:t>i</a:t>
            </a:r>
            <a:r>
              <a:rPr spc="-25" dirty="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5267" y="2514600"/>
            <a:ext cx="6617970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4189B3"/>
              </a:buClr>
              <a:buSzPct val="114583"/>
              <a:buFont typeface="Arial"/>
              <a:buChar char="•"/>
              <a:tabLst>
                <a:tab pos="299720" algn="l"/>
                <a:tab pos="3006090" algn="l"/>
              </a:tabLst>
            </a:pPr>
            <a:r>
              <a:rPr lang="en-US" sz="2400" spc="-40" dirty="0">
                <a:solidFill>
                  <a:srgbClr val="252525"/>
                </a:solidFill>
                <a:latin typeface="Garamond"/>
                <a:cs typeface="Garamond"/>
              </a:rPr>
              <a:t>Law Student Registration Program is for 2</a:t>
            </a:r>
            <a:r>
              <a:rPr lang="en-US" sz="2400" spc="-40" baseline="30000" dirty="0">
                <a:solidFill>
                  <a:srgbClr val="252525"/>
                </a:solidFill>
                <a:latin typeface="Garamond"/>
                <a:cs typeface="Garamond"/>
              </a:rPr>
              <a:t>nd</a:t>
            </a:r>
            <a:r>
              <a:rPr lang="en-US" sz="2400" spc="-40" dirty="0">
                <a:solidFill>
                  <a:srgbClr val="252525"/>
                </a:solidFill>
                <a:latin typeface="Garamond"/>
                <a:cs typeface="Garamond"/>
              </a:rPr>
              <a:t> year law students who will graduate May 2023 or December 2023</a:t>
            </a:r>
          </a:p>
          <a:p>
            <a:pPr marL="12700">
              <a:lnSpc>
                <a:spcPct val="100000"/>
              </a:lnSpc>
              <a:buClr>
                <a:srgbClr val="4189B3"/>
              </a:buClr>
              <a:buSzPct val="114583"/>
              <a:tabLst>
                <a:tab pos="299720" algn="l"/>
                <a:tab pos="3006090" algn="l"/>
              </a:tabLst>
            </a:pPr>
            <a:endParaRPr lang="en-US" sz="2400" b="1" spc="-40" dirty="0">
              <a:solidFill>
                <a:srgbClr val="252525"/>
              </a:solidFill>
              <a:latin typeface="Garamond"/>
              <a:cs typeface="Garamond"/>
            </a:endParaRPr>
          </a:p>
          <a:p>
            <a:pPr marL="299085" indent="-286385">
              <a:lnSpc>
                <a:spcPct val="100000"/>
              </a:lnSpc>
              <a:buClr>
                <a:srgbClr val="4189B3"/>
              </a:buClr>
              <a:buSzPct val="114583"/>
              <a:buFont typeface="Arial"/>
              <a:buChar char="•"/>
              <a:tabLst>
                <a:tab pos="299720" algn="l"/>
                <a:tab pos="3006090" algn="l"/>
              </a:tabLst>
            </a:pPr>
            <a:r>
              <a:rPr sz="2400" spc="-4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egi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tration</a:t>
            </a:r>
            <a:r>
              <a:rPr sz="2400" spc="-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perio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d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:</a:t>
            </a:r>
            <a:r>
              <a:rPr lang="en-US" sz="2400" spc="-10" dirty="0">
                <a:solidFill>
                  <a:srgbClr val="252525"/>
                </a:solidFill>
                <a:latin typeface="Garamond"/>
                <a:cs typeface="Garamond"/>
              </a:rPr>
              <a:t>    </a:t>
            </a:r>
            <a:r>
              <a:rPr sz="2400" spc="-5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ugust</a:t>
            </a:r>
            <a:r>
              <a:rPr sz="24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1</a:t>
            </a:r>
            <a:r>
              <a:rPr lang="en-US" sz="2400" spc="-10" dirty="0">
                <a:solidFill>
                  <a:srgbClr val="252525"/>
                </a:solidFill>
                <a:latin typeface="Garamond"/>
                <a:cs typeface="Garamond"/>
              </a:rPr>
              <a:t>, 2021 -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Octobe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400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1</a:t>
            </a:r>
            <a:r>
              <a:rPr lang="en-US" sz="2400" spc="-10" dirty="0">
                <a:solidFill>
                  <a:srgbClr val="252525"/>
                </a:solidFill>
                <a:latin typeface="Garamond"/>
                <a:cs typeface="Garamond"/>
              </a:rPr>
              <a:t>, 2021</a:t>
            </a:r>
            <a:endParaRPr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561339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4965" y="1023217"/>
            <a:ext cx="5894069" cy="932884"/>
          </a:xfrm>
          <a:prstGeom prst="rect">
            <a:avLst/>
          </a:prstGeom>
        </p:spPr>
        <p:txBody>
          <a:bodyPr vert="horz" wrap="square" lIns="0" tIns="283782" rIns="0" bIns="0" rtlCol="0">
            <a:spAutoFit/>
          </a:bodyPr>
          <a:lstStyle/>
          <a:p>
            <a:pPr marL="595630">
              <a:lnSpc>
                <a:spcPct val="100000"/>
              </a:lnSpc>
            </a:pPr>
            <a:r>
              <a:rPr spc="-105" dirty="0">
                <a:latin typeface="Garamond"/>
                <a:cs typeface="Garamond"/>
              </a:rPr>
              <a:t>Characte</a:t>
            </a:r>
            <a:r>
              <a:rPr spc="-75" dirty="0">
                <a:latin typeface="Garamond"/>
                <a:cs typeface="Garamond"/>
              </a:rPr>
              <a:t>r</a:t>
            </a:r>
            <a:r>
              <a:rPr i="1" spc="-45" dirty="0">
                <a:latin typeface="Garamond"/>
                <a:cs typeface="Garamond"/>
              </a:rPr>
              <a:t> </a:t>
            </a:r>
            <a:r>
              <a:rPr spc="-114" dirty="0">
                <a:latin typeface="Garamond"/>
                <a:cs typeface="Garamond"/>
              </a:rPr>
              <a:t>and</a:t>
            </a:r>
            <a:r>
              <a:rPr spc="-45" dirty="0">
                <a:latin typeface="Garamond"/>
                <a:cs typeface="Garamond"/>
              </a:rPr>
              <a:t> </a:t>
            </a:r>
            <a:r>
              <a:rPr spc="-95" dirty="0">
                <a:latin typeface="Garamond"/>
                <a:cs typeface="Garamond"/>
              </a:rPr>
              <a:t>Fitness</a:t>
            </a:r>
            <a:endParaRPr dirty="0">
              <a:latin typeface="Garamond"/>
              <a:cs typeface="Garamon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5267" y="2520890"/>
            <a:ext cx="6637655" cy="2739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147955" indent="-286385" algn="just">
              <a:lnSpc>
                <a:spcPct val="100000"/>
              </a:lnSpc>
              <a:buClr>
                <a:srgbClr val="4189B3"/>
              </a:buClr>
              <a:buSzPct val="114583"/>
              <a:buFont typeface="Arial"/>
              <a:buChar char="•"/>
              <a:tabLst>
                <a:tab pos="299720" algn="l"/>
              </a:tabLst>
            </a:pPr>
            <a:r>
              <a:rPr sz="2400" spc="15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h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pu</a:t>
            </a:r>
            <a:r>
              <a:rPr sz="2400" spc="2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pos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f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harac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er</a:t>
            </a:r>
            <a:r>
              <a:rPr sz="24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an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d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fitness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reening proces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s is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set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fo</a:t>
            </a:r>
            <a:r>
              <a:rPr sz="2400" spc="5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th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in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L</a:t>
            </a:r>
            <a:r>
              <a:rPr lang="en-US" sz="2400" spc="-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Su</a:t>
            </a:r>
            <a:r>
              <a:rPr sz="2400" spc="-110" dirty="0">
                <a:solidFill>
                  <a:srgbClr val="252525"/>
                </a:solidFill>
                <a:latin typeface="Garamond"/>
                <a:cs typeface="Garamond"/>
              </a:rPr>
              <a:t>p</a:t>
            </a:r>
            <a:r>
              <a:rPr lang="en-US" sz="2400" spc="-110" dirty="0">
                <a:solidFill>
                  <a:srgbClr val="252525"/>
                </a:solidFill>
                <a:latin typeface="Garamond"/>
                <a:cs typeface="Garamond"/>
              </a:rPr>
              <a:t>reme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lang="en-US" sz="2400" spc="-20" dirty="0">
                <a:solidFill>
                  <a:srgbClr val="252525"/>
                </a:solidFill>
                <a:latin typeface="Garamond"/>
                <a:cs typeface="Garamond"/>
              </a:rPr>
              <a:t>our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6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ule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XVII,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Se</a:t>
            </a:r>
            <a:r>
              <a:rPr sz="2400" spc="-70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.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5:</a:t>
            </a:r>
            <a:r>
              <a:rPr lang="en-US" sz="2400" spc="-10" dirty="0">
                <a:solidFill>
                  <a:srgbClr val="252525"/>
                </a:solidFill>
                <a:latin typeface="Garamond"/>
                <a:cs typeface="Garamond"/>
              </a:rPr>
              <a:t> 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. . .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ass</a:t>
            </a:r>
            <a:r>
              <a:rPr sz="2400" spc="-30" dirty="0">
                <a:solidFill>
                  <a:srgbClr val="252525"/>
                </a:solidFill>
                <a:latin typeface="Garamond"/>
                <a:cs typeface="Garamond"/>
              </a:rPr>
              <a:t>u</a:t>
            </a:r>
            <a:r>
              <a:rPr sz="2400" spc="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he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p</a:t>
            </a:r>
            <a:r>
              <a:rPr sz="2400" spc="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ote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ction </a:t>
            </a:r>
            <a:r>
              <a:rPr sz="2400" spc="-25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f </a:t>
            </a:r>
            <a:r>
              <a:rPr sz="2400" spc="-2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p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u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blic</a:t>
            </a:r>
            <a:r>
              <a:rPr sz="24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and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to 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sa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f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eg</a:t>
            </a:r>
            <a:r>
              <a:rPr sz="2400" spc="-25" dirty="0">
                <a:solidFill>
                  <a:srgbClr val="252525"/>
                </a:solidFill>
                <a:latin typeface="Garamond"/>
                <a:cs typeface="Garamond"/>
              </a:rPr>
              <a:t>u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ard 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admini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tration </a:t>
            </a:r>
            <a:r>
              <a:rPr sz="2400" spc="-25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f </a:t>
            </a:r>
            <a:r>
              <a:rPr sz="2400" spc="-229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ju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stice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.</a:t>
            </a:r>
            <a:endParaRPr sz="2400" dirty="0">
              <a:latin typeface="Garamond"/>
              <a:cs typeface="Garamond"/>
            </a:endParaRPr>
          </a:p>
          <a:p>
            <a:pPr marL="299085" marR="5080" indent="-286385">
              <a:lnSpc>
                <a:spcPct val="100000"/>
              </a:lnSpc>
              <a:spcBef>
                <a:spcPts val="1175"/>
              </a:spcBef>
              <a:buClr>
                <a:srgbClr val="4189B3"/>
              </a:buClr>
              <a:buSzPct val="114583"/>
              <a:buFont typeface="Arial"/>
              <a:buChar char="•"/>
              <a:tabLst>
                <a:tab pos="299720" algn="l"/>
                <a:tab pos="5678170" algn="l"/>
              </a:tabLst>
            </a:pPr>
            <a:r>
              <a:rPr sz="2400" spc="15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h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fi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l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es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o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f </a:t>
            </a:r>
            <a:r>
              <a:rPr sz="2400" spc="-29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applican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ts</a:t>
            </a:r>
            <a:r>
              <a:rPr sz="2400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an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d 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th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int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spc="4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na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l 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procee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ding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s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f </a:t>
            </a:r>
            <a:r>
              <a:rPr sz="2400" spc="-3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Commit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shall 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b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45" dirty="0">
                <a:solidFill>
                  <a:srgbClr val="252525"/>
                </a:solidFill>
                <a:latin typeface="Garamond"/>
                <a:cs typeface="Garamond"/>
              </a:rPr>
              <a:t>k</a:t>
            </a:r>
            <a:r>
              <a:rPr sz="2400" spc="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p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confiden</a:t>
            </a:r>
            <a:r>
              <a:rPr sz="2400" spc="-25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ial.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 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L</a:t>
            </a:r>
            <a:r>
              <a:rPr lang="en-US" sz="2400" spc="-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Su</a:t>
            </a:r>
            <a:r>
              <a:rPr sz="2400" spc="-110" dirty="0">
                <a:solidFill>
                  <a:srgbClr val="252525"/>
                </a:solidFill>
                <a:latin typeface="Garamond"/>
                <a:cs typeface="Garamond"/>
              </a:rPr>
              <a:t>p</a:t>
            </a:r>
            <a:r>
              <a:rPr lang="en-US" sz="2400" spc="-110" dirty="0">
                <a:solidFill>
                  <a:srgbClr val="252525"/>
                </a:solidFill>
                <a:latin typeface="Garamond"/>
                <a:cs typeface="Garamond"/>
              </a:rPr>
              <a:t>reme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lang="en-US" sz="2400" spc="-20" dirty="0">
                <a:solidFill>
                  <a:srgbClr val="252525"/>
                </a:solidFill>
                <a:latin typeface="Garamond"/>
                <a:cs typeface="Garamond"/>
              </a:rPr>
              <a:t>our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6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ule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XVII,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Se</a:t>
            </a:r>
            <a:r>
              <a:rPr sz="2400" spc="-70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.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1(G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)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.</a:t>
            </a:r>
            <a:endParaRPr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64860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6591" y="1076983"/>
            <a:ext cx="6299200" cy="103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47570" marR="5080" indent="-2135505">
              <a:lnSpc>
                <a:spcPct val="100000"/>
              </a:lnSpc>
            </a:pPr>
            <a:r>
              <a:rPr sz="3600" dirty="0">
                <a:solidFill>
                  <a:srgbClr val="252525"/>
                </a:solidFill>
                <a:latin typeface="Garamond"/>
                <a:cs typeface="Garamond"/>
              </a:rPr>
              <a:t>Good</a:t>
            </a:r>
            <a:r>
              <a:rPr sz="3600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600" spc="-5" dirty="0">
                <a:solidFill>
                  <a:srgbClr val="252525"/>
                </a:solidFill>
                <a:latin typeface="Garamond"/>
                <a:cs typeface="Garamond"/>
              </a:rPr>
              <a:t>Mora</a:t>
            </a:r>
            <a:r>
              <a:rPr sz="3600" dirty="0">
                <a:solidFill>
                  <a:srgbClr val="252525"/>
                </a:solidFill>
                <a:latin typeface="Garamond"/>
                <a:cs typeface="Garamond"/>
              </a:rPr>
              <a:t>l</a:t>
            </a:r>
            <a:r>
              <a:rPr sz="3600" spc="5" dirty="0">
                <a:solidFill>
                  <a:srgbClr val="252525"/>
                </a:solidFill>
                <a:latin typeface="Garamond"/>
                <a:cs typeface="Garamond"/>
              </a:rPr>
              <a:t> C</a:t>
            </a:r>
            <a:r>
              <a:rPr sz="3600" spc="-5" dirty="0">
                <a:solidFill>
                  <a:srgbClr val="252525"/>
                </a:solidFill>
                <a:latin typeface="Garamond"/>
                <a:cs typeface="Garamond"/>
              </a:rPr>
              <a:t>haracte</a:t>
            </a:r>
            <a:r>
              <a:rPr sz="360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3600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600" spc="-5" dirty="0">
                <a:solidFill>
                  <a:srgbClr val="252525"/>
                </a:solidFill>
                <a:latin typeface="Garamond"/>
                <a:cs typeface="Garamond"/>
              </a:rPr>
              <a:t>an</a:t>
            </a:r>
            <a:r>
              <a:rPr sz="3600" dirty="0">
                <a:solidFill>
                  <a:srgbClr val="252525"/>
                </a:solidFill>
                <a:latin typeface="Garamond"/>
                <a:cs typeface="Garamond"/>
              </a:rPr>
              <a:t>d </a:t>
            </a:r>
            <a:r>
              <a:rPr sz="3600" spc="-15" dirty="0">
                <a:solidFill>
                  <a:srgbClr val="252525"/>
                </a:solidFill>
                <a:latin typeface="Garamond"/>
                <a:cs typeface="Garamond"/>
              </a:rPr>
              <a:t>Fitnes</a:t>
            </a:r>
            <a:r>
              <a:rPr sz="3600" spc="-35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z="3600" spc="-10" dirty="0">
                <a:solidFill>
                  <a:srgbClr val="252525"/>
                </a:solidFill>
                <a:latin typeface="Garamond"/>
                <a:cs typeface="Garamond"/>
              </a:rPr>
              <a:t>;</a:t>
            </a:r>
            <a:r>
              <a:rPr sz="3600" spc="-15" dirty="0">
                <a:solidFill>
                  <a:srgbClr val="252525"/>
                </a:solidFill>
                <a:latin typeface="Garamond"/>
                <a:cs typeface="Garamond"/>
              </a:rPr>
              <a:t> Definitions</a:t>
            </a:r>
            <a:endParaRPr sz="3600" dirty="0">
              <a:latin typeface="Garamond"/>
              <a:cs typeface="Garamon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5266" y="2487362"/>
            <a:ext cx="6593333" cy="31515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90000"/>
              </a:lnSpc>
              <a:buClr>
                <a:srgbClr val="4189B3"/>
              </a:buClr>
              <a:buSzPct val="114583"/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US" sz="2400" b="1" spc="-15" dirty="0">
                <a:solidFill>
                  <a:srgbClr val="252525"/>
                </a:solidFill>
                <a:latin typeface="Garamond"/>
                <a:cs typeface="Garamond"/>
              </a:rPr>
              <a:t>“Good moral character”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include</a:t>
            </a:r>
            <a:r>
              <a:rPr sz="2400" spc="-85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,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bu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is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no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t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limit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d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spc="-114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, the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qualities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f 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honest</a:t>
            </a:r>
            <a:r>
              <a:rPr sz="2400" spc="-210" dirty="0">
                <a:solidFill>
                  <a:srgbClr val="252525"/>
                </a:solidFill>
                <a:latin typeface="Garamond"/>
                <a:cs typeface="Garamond"/>
              </a:rPr>
              <a:t>y</a:t>
            </a:r>
            <a:r>
              <a:rPr lang="en-US" sz="2400" spc="-10" dirty="0">
                <a:solidFill>
                  <a:srgbClr val="252525"/>
                </a:solidFill>
                <a:latin typeface="Garamond"/>
                <a:cs typeface="Garamond"/>
              </a:rPr>
              <a:t>,</a:t>
            </a:r>
            <a:r>
              <a:rPr sz="2400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fai</a:t>
            </a:r>
            <a:r>
              <a:rPr sz="2400" spc="5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nes</a:t>
            </a:r>
            <a:r>
              <a:rPr sz="2400" spc="-85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,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ca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do</a:t>
            </a:r>
            <a:r>
              <a:rPr sz="2400" spc="-6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,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spc="6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us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spc="-70" dirty="0">
                <a:solidFill>
                  <a:srgbClr val="252525"/>
                </a:solidFill>
                <a:latin typeface="Garamond"/>
                <a:cs typeface="Garamond"/>
              </a:rPr>
              <a:t>w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z="2400" spc="4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thin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z="2400" spc="-75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,</a:t>
            </a:r>
            <a:r>
              <a:rPr lang="en-US" sz="2400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obse</a:t>
            </a:r>
            <a:r>
              <a:rPr sz="2400" spc="9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400" spc="-45" dirty="0">
                <a:solidFill>
                  <a:srgbClr val="252525"/>
                </a:solidFill>
                <a:latin typeface="Garamond"/>
                <a:cs typeface="Garamond"/>
              </a:rPr>
              <a:t>v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an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es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f</a:t>
            </a:r>
            <a:r>
              <a:rPr lang="en-US" sz="24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fiducia</a:t>
            </a:r>
            <a:r>
              <a:rPr sz="2400" spc="6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y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responsibil</a:t>
            </a:r>
            <a:r>
              <a:rPr sz="2400" spc="15" dirty="0">
                <a:solidFill>
                  <a:srgbClr val="252525"/>
                </a:solidFill>
                <a:latin typeface="Garamond"/>
                <a:cs typeface="Garamond"/>
              </a:rPr>
              <a:t>i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ty</a:t>
            </a:r>
            <a:r>
              <a:rPr sz="2400" spc="-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an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d</a:t>
            </a:r>
            <a:r>
              <a:rPr sz="24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f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l</a:t>
            </a:r>
            <a:r>
              <a:rPr sz="2400" spc="-40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ws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o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f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Sta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of 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Loui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siana</a:t>
            </a:r>
            <a:r>
              <a:rPr sz="2400" spc="-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an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d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f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Un</a:t>
            </a:r>
            <a:r>
              <a:rPr sz="2400" spc="5" dirty="0">
                <a:solidFill>
                  <a:srgbClr val="252525"/>
                </a:solidFill>
                <a:latin typeface="Garamond"/>
                <a:cs typeface="Garamond"/>
              </a:rPr>
              <a:t>i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d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Sta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es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o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f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merica,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an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d a 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respec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for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h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ri</a:t>
            </a:r>
            <a:r>
              <a:rPr sz="2400" spc="10" dirty="0">
                <a:solidFill>
                  <a:srgbClr val="252525"/>
                </a:solidFill>
                <a:latin typeface="Garamond"/>
                <a:cs typeface="Garamond"/>
              </a:rPr>
              <a:t>g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ht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f</a:t>
            </a:r>
            <a:r>
              <a:rPr sz="2400" spc="29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othe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400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person</a:t>
            </a:r>
            <a:r>
              <a:rPr sz="2400" spc="-95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.</a:t>
            </a:r>
            <a:endParaRPr sz="2400" dirty="0">
              <a:latin typeface="Garamond"/>
              <a:cs typeface="Garamond"/>
            </a:endParaRPr>
          </a:p>
          <a:p>
            <a:pPr marL="299085" marR="186690" indent="-286385" algn="just">
              <a:lnSpc>
                <a:spcPts val="2590"/>
              </a:lnSpc>
              <a:spcBef>
                <a:spcPts val="1215"/>
              </a:spcBef>
              <a:buClr>
                <a:srgbClr val="4189B3"/>
              </a:buClr>
              <a:buSzPct val="114583"/>
              <a:buFont typeface="Arial"/>
              <a:buChar char="•"/>
              <a:tabLst>
                <a:tab pos="299720" algn="l"/>
              </a:tabLst>
            </a:pPr>
            <a:r>
              <a:rPr lang="en-US" sz="2400" b="1" spc="-10" dirty="0">
                <a:solidFill>
                  <a:srgbClr val="252525"/>
                </a:solidFill>
                <a:latin typeface="Garamond"/>
                <a:cs typeface="Garamond"/>
              </a:rPr>
              <a:t>“Fitness”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include</a:t>
            </a:r>
            <a:r>
              <a:rPr sz="2400" spc="-85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,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bu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is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no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t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limit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d</a:t>
            </a:r>
            <a:r>
              <a:rPr sz="24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spc="-114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,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me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ntal o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 e</a:t>
            </a:r>
            <a:r>
              <a:rPr sz="2400" spc="-30" dirty="0">
                <a:solidFill>
                  <a:srgbClr val="252525"/>
                </a:solidFill>
                <a:latin typeface="Garamond"/>
                <a:cs typeface="Garamond"/>
              </a:rPr>
              <a:t>m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otiona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l</a:t>
            </a:r>
            <a:r>
              <a:rPr sz="2400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suitability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o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f </a:t>
            </a:r>
            <a:r>
              <a:rPr sz="2400" spc="-28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applican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t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to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pra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cti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e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l</a:t>
            </a:r>
            <a:r>
              <a:rPr sz="2400" spc="-40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w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in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hi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s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sta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400" spc="-6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.</a:t>
            </a:r>
            <a:endParaRPr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016504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59E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2011</TotalTime>
  <Words>2369</Words>
  <Application>Microsoft Office PowerPoint</Application>
  <PresentationFormat>On-screen Show (4:3)</PresentationFormat>
  <Paragraphs>184</Paragraphs>
  <Slides>33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Garamond</vt:lpstr>
      <vt:lpstr>Roboto Slab</vt:lpstr>
      <vt:lpstr>Times New Roman</vt:lpstr>
      <vt:lpstr>Tw Cen MT</vt:lpstr>
      <vt:lpstr>Office Theme</vt:lpstr>
      <vt:lpstr>PowerPoint Presentation</vt:lpstr>
      <vt:lpstr>Introductions and History</vt:lpstr>
      <vt:lpstr>The Law</vt:lpstr>
      <vt:lpstr>Requisites for Admission</vt:lpstr>
      <vt:lpstr>Purpose</vt:lpstr>
      <vt:lpstr>PowerPoint Presentation</vt:lpstr>
      <vt:lpstr>Law Student Registration</vt:lpstr>
      <vt:lpstr>Character and Fitness</vt:lpstr>
      <vt:lpstr>PowerPoint Presentation</vt:lpstr>
      <vt:lpstr>C&amp;F Investigation</vt:lpstr>
      <vt:lpstr>Committee Determination</vt:lpstr>
      <vt:lpstr>Failure to Meet Requirements</vt:lpstr>
      <vt:lpstr>Factors and Considerations</vt:lpstr>
      <vt:lpstr>PowerPoint Presentation</vt:lpstr>
      <vt:lpstr>More Factors and Considerations</vt:lpstr>
      <vt:lpstr>Fitness issues</vt:lpstr>
      <vt:lpstr>Question 25</vt:lpstr>
      <vt:lpstr>Question 26</vt:lpstr>
      <vt:lpstr>Question 27</vt:lpstr>
      <vt:lpstr>JLAP (985) 778-0571</vt:lpstr>
      <vt:lpstr>Rehabilitation</vt:lpstr>
      <vt:lpstr>PowerPoint Presentation</vt:lpstr>
      <vt:lpstr>How  t o Apply as a  Law Student Registrant</vt:lpstr>
      <vt:lpstr>How  t o Apply as a  Law Student Registrant </vt:lpstr>
      <vt:lpstr>How  t o Apply as a  Law Student Registrant</vt:lpstr>
      <vt:lpstr>Finalizing your Law Student Registration Application </vt:lpstr>
      <vt:lpstr>“Received by”</vt:lpstr>
      <vt:lpstr>Communication</vt:lpstr>
      <vt:lpstr>Law Student Registrants Applying for the Bar Examination</vt:lpstr>
      <vt:lpstr>MPRE </vt:lpstr>
      <vt:lpstr>Final Advice </vt:lpstr>
      <vt:lpstr>Contact the Committee</vt:lpstr>
      <vt:lpstr>Additional 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Louisiana Bar Admissions Process</dc:title>
  <dc:creator>elizabeths</dc:creator>
  <cp:lastModifiedBy>Billy King</cp:lastModifiedBy>
  <cp:revision>127</cp:revision>
  <cp:lastPrinted>2021-03-22T16:16:07Z</cp:lastPrinted>
  <dcterms:created xsi:type="dcterms:W3CDTF">2015-09-14T14:45:54Z</dcterms:created>
  <dcterms:modified xsi:type="dcterms:W3CDTF">2021-03-22T16:23:00Z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2015-09-03T00:00:00Z</vt:filetime>
  </property>
  <property fmtid="{D5CDD505-2E9C-101B-9397-08002B2CF9AE}" pid="3" name="LastSaved">
    <vt:filetime>2015-09-14T00:00:00Z</vt:filetime>
  </property>
</Properties>
</file>